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543B79-2834-401F-A519-A67702112FBA}" type="datetimeFigureOut">
              <a:rPr lang="es-MX" smtClean="0"/>
              <a:pPr/>
              <a:t>27/10/2013</a:t>
            </a:fld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E8FB49-405F-4BED-8809-A43970D3F32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827584" y="1412776"/>
            <a:ext cx="7772400" cy="1830388"/>
          </a:xfrm>
        </p:spPr>
        <p:txBody>
          <a:bodyPr/>
          <a:lstStyle/>
          <a:p>
            <a:r>
              <a:rPr lang="es-MX" dirty="0" smtClean="0"/>
              <a:t>Las matemáticas en el proceso de alfabetización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6" b="11193"/>
          <a:stretch/>
        </p:blipFill>
        <p:spPr>
          <a:xfrm>
            <a:off x="781031" y="314901"/>
            <a:ext cx="7751409" cy="953859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30736"/>
            <a:ext cx="3777282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75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pPr algn="just"/>
            <a:r>
              <a:rPr lang="es-MX" sz="3200" dirty="0" smtClean="0"/>
              <a:t>La secuencia didáctica a desarrollar con </a:t>
            </a:r>
            <a:r>
              <a:rPr lang="es-MX" sz="3200" dirty="0" smtClean="0"/>
              <a:t>las personas jóvenes y adultas  </a:t>
            </a:r>
            <a:r>
              <a:rPr lang="es-MX" sz="3200" dirty="0" smtClean="0"/>
              <a:t>pretende valorar y recuperar, </a:t>
            </a:r>
            <a:r>
              <a:rPr lang="es-MX" sz="3200" dirty="0"/>
              <a:t>de manera </a:t>
            </a:r>
            <a:r>
              <a:rPr lang="es-MX" sz="3200" dirty="0" smtClean="0"/>
              <a:t>significativa, </a:t>
            </a:r>
            <a:r>
              <a:rPr lang="es-MX" sz="3200" dirty="0" smtClean="0"/>
              <a:t>sus</a:t>
            </a:r>
            <a:r>
              <a:rPr lang="es-MX" sz="3200" dirty="0" smtClean="0"/>
              <a:t> </a:t>
            </a:r>
            <a:r>
              <a:rPr lang="es-MX" sz="3200" dirty="0"/>
              <a:t>conocimientos </a:t>
            </a:r>
            <a:r>
              <a:rPr lang="es-MX" sz="3200" dirty="0" smtClean="0"/>
              <a:t>previamente </a:t>
            </a:r>
            <a:r>
              <a:rPr lang="es-MX" sz="3200" dirty="0" smtClean="0"/>
              <a:t>construidos, </a:t>
            </a:r>
            <a:r>
              <a:rPr lang="es-MX" sz="3200" dirty="0" smtClean="0"/>
              <a:t>para lograr</a:t>
            </a:r>
            <a:r>
              <a:rPr lang="es-MX" sz="3200" dirty="0"/>
              <a:t> </a:t>
            </a:r>
            <a:r>
              <a:rPr lang="es-MX" sz="3200" dirty="0" smtClean="0"/>
              <a:t>aprendizajes significativos </a:t>
            </a:r>
            <a:r>
              <a:rPr lang="es-MX" sz="3200" dirty="0"/>
              <a:t>en </a:t>
            </a:r>
            <a:r>
              <a:rPr lang="es-MX" sz="3200" dirty="0" smtClean="0"/>
              <a:t>un periodo </a:t>
            </a:r>
            <a:r>
              <a:rPr lang="es-MX" sz="3200" dirty="0"/>
              <a:t>de </a:t>
            </a:r>
            <a:r>
              <a:rPr lang="es-MX" sz="3200" dirty="0" smtClean="0"/>
              <a:t>tiempo breve.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6" b="11193"/>
          <a:stretch/>
        </p:blipFill>
        <p:spPr>
          <a:xfrm>
            <a:off x="781031" y="314901"/>
            <a:ext cx="7751409" cy="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1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Se abordará  </a:t>
            </a:r>
            <a:r>
              <a:rPr lang="es-MX" dirty="0"/>
              <a:t>el tránsito de la numeración oral a la escrita, </a:t>
            </a:r>
            <a:r>
              <a:rPr lang="es-MX" dirty="0" smtClean="0"/>
              <a:t>(dos </a:t>
            </a:r>
            <a:r>
              <a:rPr lang="es-MX" dirty="0"/>
              <a:t>registros </a:t>
            </a:r>
            <a:r>
              <a:rPr lang="es-MX" dirty="0" smtClean="0"/>
              <a:t>semióticos diferentes)</a:t>
            </a:r>
          </a:p>
          <a:p>
            <a:r>
              <a:rPr lang="es-MX" dirty="0"/>
              <a:t>El diseño de la secuencia se </a:t>
            </a:r>
            <a:r>
              <a:rPr lang="es-MX" dirty="0" smtClean="0"/>
              <a:t>basa </a:t>
            </a:r>
            <a:r>
              <a:rPr lang="es-MX" dirty="0"/>
              <a:t>en l</a:t>
            </a:r>
            <a:r>
              <a:rPr lang="es-MX" dirty="0" smtClean="0"/>
              <a:t>a </a:t>
            </a:r>
            <a:r>
              <a:rPr lang="es-MX" dirty="0"/>
              <a:t>revisión de los aportes recientes de </a:t>
            </a:r>
            <a:r>
              <a:rPr lang="es-MX" dirty="0" smtClean="0"/>
              <a:t>la investigación </a:t>
            </a:r>
            <a:r>
              <a:rPr lang="es-MX" dirty="0"/>
              <a:t>sobre el tema y en un análisis de propuestas didácticas </a:t>
            </a:r>
            <a:r>
              <a:rPr lang="es-MX" dirty="0" smtClean="0"/>
              <a:t>vigentes, especialmente </a:t>
            </a:r>
            <a:r>
              <a:rPr lang="es-MX" dirty="0"/>
              <a:t>la que propone el INEA. </a:t>
            </a:r>
            <a:endParaRPr lang="es-MX" dirty="0" smtClean="0"/>
          </a:p>
          <a:p>
            <a:r>
              <a:rPr lang="es-MX" dirty="0" smtClean="0"/>
              <a:t>Se considera, además, los conocimientos </a:t>
            </a:r>
            <a:r>
              <a:rPr lang="es-MX" dirty="0"/>
              <a:t>sobre la numeración y el cálculo mental con los </a:t>
            </a:r>
            <a:r>
              <a:rPr lang="es-MX" dirty="0" smtClean="0"/>
              <a:t>adultos.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6" b="11193"/>
          <a:stretch/>
        </p:blipFill>
        <p:spPr>
          <a:xfrm>
            <a:off x="781031" y="314901"/>
            <a:ext cx="7751409" cy="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9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Se </a:t>
            </a:r>
            <a:r>
              <a:rPr lang="es-MX" dirty="0" smtClean="0"/>
              <a:t>inicia con la representación de los primeros números  del 1 al 15, vistos en este primer momento, como símbolos arbitrarios, posponiendo el análisis de estos números desde las características del sistema posicional</a:t>
            </a:r>
          </a:p>
          <a:p>
            <a:r>
              <a:rPr lang="es-MX" dirty="0" smtClean="0"/>
              <a:t>Apoyados fuertemente en el uso del dispositivo didáctico de la </a:t>
            </a:r>
            <a:r>
              <a:rPr lang="es-MX" i="1" dirty="0" smtClean="0"/>
              <a:t>Tira numérica</a:t>
            </a:r>
          </a:p>
          <a:p>
            <a:r>
              <a:rPr lang="es-MX" dirty="0" smtClean="0"/>
              <a:t>Este dispositivo ofrece a las personas que dominan la serie oral, en un primer rango, encontrar por si mismas la representación escrita correspondiente.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6" b="11193"/>
          <a:stretch/>
        </p:blipFill>
        <p:spPr>
          <a:xfrm>
            <a:off x="781031" y="188640"/>
            <a:ext cx="7751409" cy="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2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 </a:t>
            </a:r>
            <a:r>
              <a:rPr lang="es-MX" dirty="0"/>
              <a:t>serie numérica escrita hasta el </a:t>
            </a:r>
            <a:r>
              <a:rPr lang="es-MX" dirty="0" smtClean="0"/>
              <a:t>15 </a:t>
            </a:r>
            <a:r>
              <a:rPr lang="es-MX" dirty="0"/>
              <a:t>presenta </a:t>
            </a:r>
            <a:r>
              <a:rPr lang="es-MX" dirty="0" smtClean="0"/>
              <a:t>pocas </a:t>
            </a:r>
            <a:r>
              <a:rPr lang="es-MX" dirty="0"/>
              <a:t>regularidades (</a:t>
            </a:r>
            <a:r>
              <a:rPr lang="es-MX" dirty="0" smtClean="0"/>
              <a:t>a diferencia </a:t>
            </a:r>
            <a:r>
              <a:rPr lang="es-MX" dirty="0"/>
              <a:t>de la serie </a:t>
            </a:r>
            <a:r>
              <a:rPr lang="es-MX" dirty="0" smtClean="0"/>
              <a:t>con </a:t>
            </a:r>
            <a:r>
              <a:rPr lang="es-MX" dirty="0"/>
              <a:t>números mayores), </a:t>
            </a:r>
            <a:r>
              <a:rPr lang="es-MX" dirty="0" smtClean="0"/>
              <a:t>por lo que se considera importante apoyar el conocimiento de los números escritos con acciones relacionadas con el </a:t>
            </a:r>
            <a:r>
              <a:rPr lang="es-MX" dirty="0"/>
              <a:t>orden se los </a:t>
            </a:r>
            <a:r>
              <a:rPr lang="es-MX" dirty="0" smtClean="0"/>
              <a:t>números</a:t>
            </a:r>
            <a:r>
              <a:rPr lang="es-MX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6" b="11193"/>
          <a:stretch/>
        </p:blipFill>
        <p:spPr>
          <a:xfrm>
            <a:off x="781031" y="314901"/>
            <a:ext cx="7751409" cy="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2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Tránsito </a:t>
            </a:r>
            <a:r>
              <a:rPr lang="es-MX" dirty="0"/>
              <a:t>entre las representaciones oral y</a:t>
            </a:r>
          </a:p>
          <a:p>
            <a:r>
              <a:rPr lang="es-MX" dirty="0"/>
              <a:t>escrita; </a:t>
            </a:r>
            <a:endParaRPr lang="es-MX" dirty="0" smtClean="0"/>
          </a:p>
          <a:p>
            <a:r>
              <a:rPr lang="es-MX" dirty="0" smtClean="0"/>
              <a:t>Identificación </a:t>
            </a:r>
            <a:r>
              <a:rPr lang="es-MX" dirty="0"/>
              <a:t>de </a:t>
            </a:r>
            <a:r>
              <a:rPr lang="es-MX" dirty="0" smtClean="0"/>
              <a:t>números </a:t>
            </a:r>
            <a:r>
              <a:rPr lang="es-MX" dirty="0"/>
              <a:t>en diferentes tipos de textos y </a:t>
            </a:r>
            <a:r>
              <a:rPr lang="es-MX" dirty="0" smtClean="0"/>
              <a:t>documentos impresos </a:t>
            </a:r>
            <a:r>
              <a:rPr lang="es-MX" dirty="0"/>
              <a:t>o portadores e interpretación de su </a:t>
            </a:r>
            <a:r>
              <a:rPr lang="es-MX" dirty="0" smtClean="0"/>
              <a:t>función; </a:t>
            </a:r>
          </a:p>
          <a:p>
            <a:r>
              <a:rPr lang="es-MX" dirty="0" smtClean="0"/>
              <a:t>Expresión</a:t>
            </a:r>
            <a:r>
              <a:rPr lang="es-MX" dirty="0"/>
              <a:t> </a:t>
            </a:r>
            <a:r>
              <a:rPr lang="es-MX" dirty="0" smtClean="0"/>
              <a:t>de </a:t>
            </a:r>
            <a:r>
              <a:rPr lang="es-MX" dirty="0"/>
              <a:t>cantidades de objetos o de </a:t>
            </a:r>
            <a:r>
              <a:rPr lang="es-MX" dirty="0" smtClean="0"/>
              <a:t>dinero con números, como resultado de un conteo, es decir, se cuantifica y de codifica;</a:t>
            </a:r>
          </a:p>
          <a:p>
            <a:r>
              <a:rPr lang="es-MX" dirty="0" smtClean="0"/>
              <a:t>Paralelamente se identifican o concretizan colecciones de </a:t>
            </a:r>
            <a:r>
              <a:rPr lang="es-MX" dirty="0"/>
              <a:t>cantidades expresadas con </a:t>
            </a:r>
            <a:r>
              <a:rPr lang="es-MX" dirty="0" smtClean="0"/>
              <a:t>números y </a:t>
            </a:r>
            <a:endParaRPr lang="es-MX" dirty="0"/>
          </a:p>
          <a:p>
            <a:r>
              <a:rPr lang="es-MX" dirty="0" smtClean="0"/>
              <a:t>Análisis </a:t>
            </a:r>
            <a:r>
              <a:rPr lang="es-MX" dirty="0"/>
              <a:t>de características gráficas de los numerales y ejercitación </a:t>
            </a:r>
            <a:r>
              <a:rPr lang="es-MX" dirty="0" smtClean="0"/>
              <a:t>del trazo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3200" dirty="0"/>
              <a:t>Los tipos de tarea que se </a:t>
            </a:r>
            <a:r>
              <a:rPr lang="es-MX" sz="3200" dirty="0" smtClean="0"/>
              <a:t>abordarán son</a:t>
            </a:r>
            <a:r>
              <a:rPr lang="es-MX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4041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85000"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Expresión </a:t>
            </a:r>
            <a:r>
              <a:rPr lang="es-MX" dirty="0"/>
              <a:t>de cantidades de objetos o de dinero con números, como resultado de </a:t>
            </a:r>
            <a:r>
              <a:rPr lang="es-MX" dirty="0" smtClean="0"/>
              <a:t> conteos ascendentes, descendentes; de uno en uno y múltiples.</a:t>
            </a:r>
          </a:p>
          <a:p>
            <a:r>
              <a:rPr lang="es-MX" dirty="0" smtClean="0"/>
              <a:t>Construcción de la serie numérica oral hasta el 100, a través del análisis de regularidades que la rigen.</a:t>
            </a:r>
          </a:p>
          <a:p>
            <a:r>
              <a:rPr lang="es-MX" dirty="0"/>
              <a:t>Apoyados fuertemente en el uso del dispositivo didáctico de la </a:t>
            </a:r>
            <a:r>
              <a:rPr lang="es-MX" i="1" dirty="0" smtClean="0"/>
              <a:t>Cuadrícula </a:t>
            </a:r>
            <a:r>
              <a:rPr lang="es-MX" i="1" dirty="0"/>
              <a:t>numérica</a:t>
            </a:r>
          </a:p>
          <a:p>
            <a:r>
              <a:rPr lang="es-MX" dirty="0"/>
              <a:t>Este dispositivo ofrece a las personas </a:t>
            </a:r>
            <a:r>
              <a:rPr lang="es-MX" dirty="0" smtClean="0"/>
              <a:t>encontrar </a:t>
            </a:r>
            <a:r>
              <a:rPr lang="es-MX" dirty="0"/>
              <a:t>por si mismas la representación </a:t>
            </a:r>
            <a:r>
              <a:rPr lang="es-MX" dirty="0" smtClean="0"/>
              <a:t>escrita, además de producirlas.</a:t>
            </a:r>
          </a:p>
          <a:p>
            <a:r>
              <a:rPr lang="es-MX" dirty="0" smtClean="0"/>
              <a:t>Uso y reconocimiento del valor nominal de billetes y monedas en situaciones de compra-venta.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6" b="11193"/>
          <a:stretch/>
        </p:blipFill>
        <p:spPr>
          <a:xfrm>
            <a:off x="781031" y="314901"/>
            <a:ext cx="7751409" cy="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6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s-MX" sz="2800" dirty="0" smtClean="0"/>
              <a:t>Beneficios que aporta cuantificar e interpretar una colección 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colección </a:t>
            </a:r>
            <a:r>
              <a:rPr lang="es-MX" dirty="0" smtClean="0"/>
              <a:t>como </a:t>
            </a:r>
            <a:r>
              <a:rPr lang="es-MX" dirty="0"/>
              <a:t>objeto de </a:t>
            </a:r>
            <a:r>
              <a:rPr lang="es-MX" dirty="0" smtClean="0"/>
              <a:t>cuantificación agrega un tercer referente en </a:t>
            </a:r>
            <a:r>
              <a:rPr lang="es-MX" dirty="0"/>
              <a:t>las situaciones en las que los números orales y escritos fungen como expresiones </a:t>
            </a:r>
            <a:r>
              <a:rPr lang="es-MX" dirty="0" smtClean="0"/>
              <a:t>del cardinal </a:t>
            </a:r>
            <a:r>
              <a:rPr lang="es-MX" dirty="0"/>
              <a:t>de </a:t>
            </a:r>
            <a:r>
              <a:rPr lang="es-MX" dirty="0" smtClean="0"/>
              <a:t>colecciones</a:t>
            </a:r>
          </a:p>
          <a:p>
            <a:r>
              <a:rPr lang="es-MX" dirty="0" smtClean="0"/>
              <a:t>El </a:t>
            </a:r>
            <a:r>
              <a:rPr lang="es-MX" dirty="0"/>
              <a:t>conteo de los objetos, o incluso la estimación visual de la cantidad, </a:t>
            </a:r>
            <a:r>
              <a:rPr lang="es-MX" dirty="0" smtClean="0"/>
              <a:t>permite  verificar las </a:t>
            </a:r>
            <a:r>
              <a:rPr lang="es-MX" dirty="0"/>
              <a:t>correspondencias que </a:t>
            </a:r>
            <a:r>
              <a:rPr lang="es-MX" dirty="0" smtClean="0"/>
              <a:t>se establece </a:t>
            </a:r>
            <a:r>
              <a:rPr lang="es-MX" dirty="0"/>
              <a:t>entre las numeraciones oral y escrita. </a:t>
            </a:r>
            <a:endParaRPr lang="es-MX" dirty="0" smtClean="0"/>
          </a:p>
          <a:p>
            <a:r>
              <a:rPr lang="es-MX" dirty="0" smtClean="0"/>
              <a:t>Las </a:t>
            </a:r>
            <a:r>
              <a:rPr lang="es-MX" dirty="0"/>
              <a:t>colecciones permite </a:t>
            </a:r>
            <a:r>
              <a:rPr lang="es-MX" dirty="0" smtClean="0"/>
              <a:t>también que </a:t>
            </a:r>
            <a:r>
              <a:rPr lang="es-MX" dirty="0"/>
              <a:t>los números asuman su </a:t>
            </a:r>
            <a:r>
              <a:rPr lang="es-MX" dirty="0" smtClean="0"/>
              <a:t>función esencial </a:t>
            </a:r>
            <a:r>
              <a:rPr lang="es-MX" dirty="0"/>
              <a:t>de expresar cantidades.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endParaRPr lang="es-MX" sz="3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6" b="11193"/>
          <a:stretch/>
        </p:blipFill>
        <p:spPr>
          <a:xfrm>
            <a:off x="781031" y="314901"/>
            <a:ext cx="7751409" cy="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6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r>
              <a:rPr lang="es-MX" b="1" dirty="0" smtClean="0"/>
              <a:t>Serie numérica escrita hasta el 100</a:t>
            </a:r>
          </a:p>
          <a:p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introducción de la representación escrita de los números </a:t>
            </a:r>
            <a:r>
              <a:rPr lang="es-MX" dirty="0" smtClean="0"/>
              <a:t>hasta el </a:t>
            </a:r>
            <a:r>
              <a:rPr lang="es-MX" dirty="0" smtClean="0"/>
              <a:t>100</a:t>
            </a:r>
            <a:r>
              <a:rPr lang="es-MX" dirty="0" smtClean="0"/>
              <a:t>, se realiza a través de la identificación progresiva </a:t>
            </a:r>
            <a:r>
              <a:rPr lang="es-MX" smtClean="0"/>
              <a:t>de </a:t>
            </a:r>
            <a:r>
              <a:rPr lang="es-MX" smtClean="0"/>
              <a:t>regularidades </a:t>
            </a:r>
            <a:r>
              <a:rPr lang="es-MX" dirty="0"/>
              <a:t>en la serie numérica </a:t>
            </a:r>
            <a:r>
              <a:rPr lang="es-MX" dirty="0" smtClean="0"/>
              <a:t>sin analizar</a:t>
            </a:r>
            <a:r>
              <a:rPr lang="es-MX" dirty="0"/>
              <a:t>, de entrada los </a:t>
            </a:r>
            <a:r>
              <a:rPr lang="es-MX" dirty="0" smtClean="0"/>
              <a:t>números </a:t>
            </a:r>
            <a:r>
              <a:rPr lang="es-MX" dirty="0"/>
              <a:t>en términos de lo que representa cada </a:t>
            </a:r>
            <a:r>
              <a:rPr lang="es-MX" dirty="0" smtClean="0"/>
              <a:t>cifra.</a:t>
            </a:r>
          </a:p>
          <a:p>
            <a:r>
              <a:rPr lang="es-MX" dirty="0" smtClean="0"/>
              <a:t>Se observa </a:t>
            </a:r>
            <a:r>
              <a:rPr lang="es-MX" dirty="0"/>
              <a:t>que las cifras van cíclicamente de cero a </a:t>
            </a:r>
            <a:r>
              <a:rPr lang="es-MX" dirty="0" smtClean="0"/>
              <a:t>9</a:t>
            </a:r>
            <a:endParaRPr lang="es-MX" dirty="0"/>
          </a:p>
          <a:p>
            <a:r>
              <a:rPr lang="es-MX" dirty="0" smtClean="0"/>
              <a:t>Después </a:t>
            </a:r>
            <a:r>
              <a:rPr lang="es-MX" dirty="0"/>
              <a:t>de un nueve vuelve a</a:t>
            </a:r>
            <a:r>
              <a:rPr lang="es-MX" dirty="0" smtClean="0"/>
              <a:t>l cero</a:t>
            </a:r>
            <a:r>
              <a:rPr lang="es-MX" dirty="0"/>
              <a:t>, pero aumenta una unidad la cifra del lado izquierdo, etc.).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6" b="11193"/>
          <a:stretch/>
        </p:blipFill>
        <p:spPr>
          <a:xfrm>
            <a:off x="781031" y="314901"/>
            <a:ext cx="7751409" cy="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8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568</Words>
  <Application>Microsoft Office PowerPoint</Application>
  <PresentationFormat>Presentación en pantalla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Las matemáticas en el proceso de alfabetización</vt:lpstr>
      <vt:lpstr>Diapositiva 2</vt:lpstr>
      <vt:lpstr>Diapositiva 3</vt:lpstr>
      <vt:lpstr>Diapositiva 4</vt:lpstr>
      <vt:lpstr>Diapositiva 5</vt:lpstr>
      <vt:lpstr>Los tipos de tarea que se abordarán son:</vt:lpstr>
      <vt:lpstr>Diapositiva 7</vt:lpstr>
      <vt:lpstr>Diapositiva 8</vt:lpstr>
      <vt:lpstr>Diapositiva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MGUZMAN</dc:creator>
  <cp:lastModifiedBy>Rodrigo D Cruz</cp:lastModifiedBy>
  <cp:revision>14</cp:revision>
  <dcterms:created xsi:type="dcterms:W3CDTF">2013-05-06T14:53:48Z</dcterms:created>
  <dcterms:modified xsi:type="dcterms:W3CDTF">2013-10-27T19:01:43Z</dcterms:modified>
</cp:coreProperties>
</file>