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748" r:id="rId2"/>
    <p:sldId id="752" r:id="rId3"/>
    <p:sldId id="749" r:id="rId4"/>
    <p:sldId id="750" r:id="rId5"/>
    <p:sldId id="751" r:id="rId6"/>
    <p:sldId id="753" r:id="rId7"/>
  </p:sldIdLst>
  <p:sldSz cx="9144000" cy="6858000" type="screen4x3"/>
  <p:notesSz cx="6858000" cy="9296400"/>
  <p:defaultTextStyle>
    <a:defPPr>
      <a:defRPr lang="es-E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09C7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41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0869" cy="465138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 eaLnBrk="1" hangingPunct="1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5580" y="0"/>
            <a:ext cx="2970869" cy="465138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 eaLnBrk="1" hangingPunct="1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75F72C09-2CBC-4946-A350-5853DDCBEB1D}" type="datetimeFigureOut">
              <a:rPr lang="es-MX"/>
              <a:pPr>
                <a:defRPr/>
              </a:pPr>
              <a:t>04/10/2018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0869" cy="465138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 eaLnBrk="1" hangingPunct="1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5580" y="8829675"/>
            <a:ext cx="2970869" cy="465138"/>
          </a:xfrm>
          <a:prstGeom prst="rect">
            <a:avLst/>
          </a:prstGeom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823F237-CD29-4D84-8B88-6F215AC8EFEF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16567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086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5580" y="0"/>
            <a:ext cx="297086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BBBC88C4-5300-46E0-91D7-E51894CC3FAB}" type="datetimeFigureOut">
              <a:rPr lang="es-MX"/>
              <a:pPr>
                <a:defRPr/>
              </a:pPr>
              <a:t>04/10/2018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4870" y="4414838"/>
            <a:ext cx="5488264" cy="4184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2970869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5580" y="8829675"/>
            <a:ext cx="2970869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845D756-5F7A-45AA-BF4E-C0717EA3A2A7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860750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402" indent="-285539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2156" indent="-228431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599018" indent="-228431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5881" indent="-228431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2743" indent="-22843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69605" indent="-22843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6468" indent="-22843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3330" indent="-22843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2D531D3-66C5-4F3D-8077-E36233C63334}" type="slidenum">
              <a:rPr lang="es-ES" altLang="es-MX" smtClean="0"/>
              <a:pPr eaLnBrk="1" hangingPunct="1"/>
              <a:t>4</a:t>
            </a:fld>
            <a:endParaRPr lang="es-ES" altLang="es-MX" smtClean="0"/>
          </a:p>
        </p:txBody>
      </p:sp>
      <p:sp>
        <p:nvSpPr>
          <p:cNvPr id="12291" name="Rectangle 7"/>
          <p:cNvSpPr txBox="1">
            <a:spLocks noGrp="1" noChangeArrowheads="1"/>
          </p:cNvSpPr>
          <p:nvPr/>
        </p:nvSpPr>
        <p:spPr bwMode="auto">
          <a:xfrm>
            <a:off x="3884122" y="8829989"/>
            <a:ext cx="297232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9" tIns="45679" rIns="91359" bIns="45679" anchor="b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BBF17A9-2DF4-4A1C-95E2-0D080B6122E3}" type="slidenum">
              <a:rPr lang="es-ES" altLang="es-MX" sz="1200"/>
              <a:pPr algn="r" eaLnBrk="1" hangingPunct="1"/>
              <a:t>4</a:t>
            </a:fld>
            <a:endParaRPr lang="es-ES" altLang="es-MX" sz="1200"/>
          </a:p>
        </p:txBody>
      </p:sp>
      <p:sp>
        <p:nvSpPr>
          <p:cNvPr id="12292" name="Rectangle 7"/>
          <p:cNvSpPr txBox="1">
            <a:spLocks noGrp="1" noChangeArrowheads="1"/>
          </p:cNvSpPr>
          <p:nvPr/>
        </p:nvSpPr>
        <p:spPr bwMode="auto">
          <a:xfrm>
            <a:off x="3884122" y="8829989"/>
            <a:ext cx="297232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9" tIns="45679" rIns="91359" bIns="45679" anchor="b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AA6F952-0095-4E8C-A3A6-616FBD8FEABE}" type="slidenum">
              <a:rPr lang="es-ES" altLang="es-MX" sz="1200"/>
              <a:pPr algn="r" eaLnBrk="1" hangingPunct="1"/>
              <a:t>4</a:t>
            </a:fld>
            <a:endParaRPr lang="es-ES" altLang="es-MX" sz="1200"/>
          </a:p>
        </p:txBody>
      </p:sp>
      <p:sp>
        <p:nvSpPr>
          <p:cNvPr id="122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84288" y="1150938"/>
            <a:ext cx="4140200" cy="3105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MX" smtClean="0"/>
          </a:p>
        </p:txBody>
      </p:sp>
    </p:spTree>
    <p:extLst>
      <p:ext uri="{BB962C8B-B14F-4D97-AF65-F5344CB8AC3E}">
        <p14:creationId xmlns:p14="http://schemas.microsoft.com/office/powerpoint/2010/main" val="3056891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402" indent="-285539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2156" indent="-228431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599018" indent="-228431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5881" indent="-228431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2743" indent="-22843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69605" indent="-22843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6468" indent="-22843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3330" indent="-22843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2D531D3-66C5-4F3D-8077-E36233C63334}" type="slidenum">
              <a:rPr lang="es-ES" altLang="es-MX" smtClean="0"/>
              <a:pPr eaLnBrk="1" hangingPunct="1"/>
              <a:t>5</a:t>
            </a:fld>
            <a:endParaRPr lang="es-ES" altLang="es-MX" smtClean="0"/>
          </a:p>
        </p:txBody>
      </p:sp>
      <p:sp>
        <p:nvSpPr>
          <p:cNvPr id="12291" name="Rectangle 7"/>
          <p:cNvSpPr txBox="1">
            <a:spLocks noGrp="1" noChangeArrowheads="1"/>
          </p:cNvSpPr>
          <p:nvPr/>
        </p:nvSpPr>
        <p:spPr bwMode="auto">
          <a:xfrm>
            <a:off x="3884122" y="8829989"/>
            <a:ext cx="297232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9" tIns="45679" rIns="91359" bIns="45679" anchor="b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BBF17A9-2DF4-4A1C-95E2-0D080B6122E3}" type="slidenum">
              <a:rPr lang="es-ES" altLang="es-MX" sz="1200"/>
              <a:pPr algn="r" eaLnBrk="1" hangingPunct="1"/>
              <a:t>5</a:t>
            </a:fld>
            <a:endParaRPr lang="es-ES" altLang="es-MX" sz="1200"/>
          </a:p>
        </p:txBody>
      </p:sp>
      <p:sp>
        <p:nvSpPr>
          <p:cNvPr id="12292" name="Rectangle 7"/>
          <p:cNvSpPr txBox="1">
            <a:spLocks noGrp="1" noChangeArrowheads="1"/>
          </p:cNvSpPr>
          <p:nvPr/>
        </p:nvSpPr>
        <p:spPr bwMode="auto">
          <a:xfrm>
            <a:off x="3884122" y="8829989"/>
            <a:ext cx="297232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9" tIns="45679" rIns="91359" bIns="45679" anchor="b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AA6F952-0095-4E8C-A3A6-616FBD8FEABE}" type="slidenum">
              <a:rPr lang="es-ES" altLang="es-MX" sz="1200"/>
              <a:pPr algn="r" eaLnBrk="1" hangingPunct="1"/>
              <a:t>5</a:t>
            </a:fld>
            <a:endParaRPr lang="es-ES" altLang="es-MX" sz="1200"/>
          </a:p>
        </p:txBody>
      </p:sp>
      <p:sp>
        <p:nvSpPr>
          <p:cNvPr id="122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84288" y="1150938"/>
            <a:ext cx="4140200" cy="3105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MX" smtClean="0"/>
          </a:p>
        </p:txBody>
      </p:sp>
    </p:spTree>
    <p:extLst>
      <p:ext uri="{BB962C8B-B14F-4D97-AF65-F5344CB8AC3E}">
        <p14:creationId xmlns:p14="http://schemas.microsoft.com/office/powerpoint/2010/main" val="2708699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FBE6D0BA-D16C-4357-BB51-2B87FD93B677}" type="datetimeFigureOut">
              <a:rPr lang="es-ES"/>
              <a:pPr>
                <a:defRPr/>
              </a:pPr>
              <a:t>04/10/2018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6EDB824-F7D1-491B-879C-3A9B94A3FA4E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1818924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0E227CB9-AD91-4BFC-AA55-ABF5E7C7C468}" type="datetimeFigureOut">
              <a:rPr lang="es-ES"/>
              <a:pPr>
                <a:defRPr/>
              </a:pPr>
              <a:t>04/10/2018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5F13A8-784D-4B66-ABB1-57BC081FA572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3820892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BB9CFB1C-287A-4090-85F7-70B55E277A3E}" type="datetimeFigureOut">
              <a:rPr lang="es-ES"/>
              <a:pPr>
                <a:defRPr/>
              </a:pPr>
              <a:t>04/10/2018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F50B522-4FB7-4C59-B351-1939F82BDA7B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2114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A0106A4C-607D-47C8-89C7-F383FCFC5CAB}" type="datetimeFigureOut">
              <a:rPr lang="es-ES"/>
              <a:pPr>
                <a:defRPr/>
              </a:pPr>
              <a:t>04/10/2018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5427758-32C8-40FD-A2E5-E870AC990275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50162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E6DDC5B8-69C7-4CD4-8E1A-FD67C732AD73}" type="datetimeFigureOut">
              <a:rPr lang="es-ES"/>
              <a:pPr>
                <a:defRPr/>
              </a:pPr>
              <a:t>04/10/2018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3885B32-8BF6-491E-9BA0-6C65825D24E6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874525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6389D45B-E24D-43A7-823C-223D1FAB0EA7}" type="datetimeFigureOut">
              <a:rPr lang="es-ES"/>
              <a:pPr>
                <a:defRPr/>
              </a:pPr>
              <a:t>04/10/2018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12413FC-20F8-4A9C-A83F-D355A97C3577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1684951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B7FFFBF1-30BB-472F-9341-4C11695D2C83}" type="datetimeFigureOut">
              <a:rPr lang="es-ES"/>
              <a:pPr>
                <a:defRPr/>
              </a:pPr>
              <a:t>04/10/2018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7D83701-C0F0-4727-89C6-E38AF9D7DC0B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269755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4A89A390-51E2-400D-AF71-C0736321D3DF}" type="datetimeFigureOut">
              <a:rPr lang="es-ES"/>
              <a:pPr>
                <a:defRPr/>
              </a:pPr>
              <a:t>04/10/2018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74352C4-D048-433C-B3E4-E16702F6F09E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1751919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878447F7-976A-4866-9EC5-A513FECB104C}" type="datetimeFigureOut">
              <a:rPr lang="es-ES"/>
              <a:pPr>
                <a:defRPr/>
              </a:pPr>
              <a:t>04/10/2018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230F917-229F-42A8-9FE8-D917C5352CEF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154951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1" descr="PresentacionD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0"/>
            <a:ext cx="86709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05" r:id="rId1"/>
    <p:sldLayoutId id="2147485006" r:id="rId2"/>
    <p:sldLayoutId id="2147485007" r:id="rId3"/>
    <p:sldLayoutId id="2147485008" r:id="rId4"/>
    <p:sldLayoutId id="2147485009" r:id="rId5"/>
    <p:sldLayoutId id="2147485010" r:id="rId6"/>
    <p:sldLayoutId id="2147485011" r:id="rId7"/>
    <p:sldLayoutId id="2147485012" r:id="rId8"/>
    <p:sldLayoutId id="2147485013" r:id="rId9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Título"/>
          <p:cNvSpPr>
            <a:spLocks noGrp="1"/>
          </p:cNvSpPr>
          <p:nvPr>
            <p:ph type="ctrTitle"/>
          </p:nvPr>
        </p:nvSpPr>
        <p:spPr>
          <a:xfrm>
            <a:off x="1562668" y="1675270"/>
            <a:ext cx="6018663" cy="2055396"/>
          </a:xfrm>
        </p:spPr>
        <p:txBody>
          <a:bodyPr/>
          <a:lstStyle/>
          <a:p>
            <a:r>
              <a:rPr lang="es-MX" sz="3200" dirty="0">
                <a:solidFill>
                  <a:srgbClr val="C00000"/>
                </a:solidFill>
              </a:rPr>
              <a:t>Análisis del esquema de formación para alfabetizadores y asesores bilingüe (Inicial y continua) propuestas IEEA y Delegaciones</a:t>
            </a:r>
            <a:endParaRPr lang="es-MX" altLang="es-MX" sz="32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3491519" y="3730666"/>
            <a:ext cx="16289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altLang="es-MX" sz="3200" dirty="0" smtClean="0">
                <a:solidFill>
                  <a:schemeClr val="accent2">
                    <a:lumMod val="75000"/>
                  </a:schemeClr>
                </a:solidFill>
              </a:rPr>
              <a:t>MIB</a:t>
            </a:r>
            <a:endParaRPr lang="es-MX" altLang="es-MX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ctangle 1"/>
          <p:cNvSpPr>
            <a:spLocks noChangeArrowheads="1" noChangeShapeType="1"/>
          </p:cNvSpPr>
          <p:nvPr/>
        </p:nvSpPr>
        <p:spPr bwMode="auto">
          <a:xfrm>
            <a:off x="1143000" y="5765007"/>
            <a:ext cx="6858000" cy="2428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400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/>
          <a:lstStyle/>
          <a:p>
            <a:endParaRPr lang="es-MX" altLang="es-MX" sz="1350"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5" name="1 CuadroTexto"/>
          <p:cNvSpPr txBox="1">
            <a:spLocks noChangeArrowheads="1"/>
          </p:cNvSpPr>
          <p:nvPr/>
        </p:nvSpPr>
        <p:spPr bwMode="auto">
          <a:xfrm>
            <a:off x="2648686" y="5118676"/>
            <a:ext cx="5375275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s-MX" altLang="es-MX" sz="1200" dirty="0"/>
              <a:t>Subdirección de Contenidos para Grupos Diversificados e indígenas</a:t>
            </a:r>
          </a:p>
          <a:p>
            <a:pPr algn="r"/>
            <a:r>
              <a:rPr lang="es-MX" altLang="es-MX" sz="1200" dirty="0"/>
              <a:t>Departamento de Desarrollo Curricular </a:t>
            </a:r>
            <a:r>
              <a:rPr lang="es-MX" altLang="es-MX" sz="1200" dirty="0" smtClean="0"/>
              <a:t>Indígena</a:t>
            </a:r>
          </a:p>
          <a:p>
            <a:pPr algn="r"/>
            <a:r>
              <a:rPr lang="es-MX" altLang="es-MX" sz="1200" dirty="0" smtClean="0"/>
              <a:t>Reunión Académica 2018</a:t>
            </a:r>
            <a:endParaRPr lang="es-MX" altLang="es-MX" sz="1200" dirty="0"/>
          </a:p>
        </p:txBody>
      </p:sp>
    </p:spTree>
    <p:extLst>
      <p:ext uri="{BB962C8B-B14F-4D97-AF65-F5344CB8AC3E}">
        <p14:creationId xmlns:p14="http://schemas.microsoft.com/office/powerpoint/2010/main" val="325435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68169"/>
            <a:ext cx="8229600" cy="1114546"/>
          </a:xfrm>
        </p:spPr>
        <p:txBody>
          <a:bodyPr/>
          <a:lstStyle/>
          <a:p>
            <a:r>
              <a:rPr lang="es-MX" sz="3200" dirty="0" smtClean="0">
                <a:solidFill>
                  <a:srgbClr val="C00000"/>
                </a:solidFill>
              </a:rPr>
              <a:t>Elementos de reflexión en las experiencias estatales</a:t>
            </a:r>
            <a:endParaRPr lang="es-MX" sz="3200" dirty="0">
              <a:solidFill>
                <a:srgbClr val="C0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444262"/>
            <a:ext cx="8229600" cy="2934555"/>
          </a:xfrm>
        </p:spPr>
        <p:txBody>
          <a:bodyPr/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MX" dirty="0" smtClean="0"/>
              <a:t>Cursos y contenido de cada uno.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MX" dirty="0" smtClean="0"/>
              <a:t>Secuencia de los cursos en cada etapa de la formación.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MX" dirty="0" smtClean="0"/>
              <a:t>Tiempos de cada curso para cumplir con los aprendizajes.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84217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title"/>
          </p:nvPr>
        </p:nvSpPr>
        <p:spPr>
          <a:xfrm>
            <a:off x="1639529" y="1254727"/>
            <a:ext cx="6172200" cy="857250"/>
          </a:xfrm>
        </p:spPr>
        <p:txBody>
          <a:bodyPr/>
          <a:lstStyle/>
          <a:p>
            <a:pPr eaLnBrk="1" hangingPunct="1"/>
            <a:r>
              <a:rPr lang="es-MX" altLang="es-MX" sz="1800" b="1" dirty="0"/>
              <a:t>Esquema de Formación para Asesores/Alfabetizadores MIB</a:t>
            </a:r>
            <a:endParaRPr lang="es-ES" altLang="es-MX" sz="1800" b="1" dirty="0"/>
          </a:p>
        </p:txBody>
      </p:sp>
      <p:sp>
        <p:nvSpPr>
          <p:cNvPr id="3075" name="Rectangle 7"/>
          <p:cNvSpPr>
            <a:spLocks noChangeArrowheads="1"/>
          </p:cNvSpPr>
          <p:nvPr/>
        </p:nvSpPr>
        <p:spPr bwMode="auto">
          <a:xfrm>
            <a:off x="1143002" y="327895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MX" altLang="es-MX" sz="1350"/>
          </a:p>
        </p:txBody>
      </p:sp>
      <p:sp>
        <p:nvSpPr>
          <p:cNvPr id="3076" name="Rectangle 8"/>
          <p:cNvSpPr>
            <a:spLocks noChangeArrowheads="1"/>
          </p:cNvSpPr>
          <p:nvPr/>
        </p:nvSpPr>
        <p:spPr bwMode="auto">
          <a:xfrm>
            <a:off x="1143002" y="327895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MX" altLang="es-MX" sz="1350"/>
          </a:p>
        </p:txBody>
      </p:sp>
      <p:grpSp>
        <p:nvGrpSpPr>
          <p:cNvPr id="5" name="4 Grupo"/>
          <p:cNvGrpSpPr/>
          <p:nvPr/>
        </p:nvGrpSpPr>
        <p:grpSpPr>
          <a:xfrm>
            <a:off x="1337110" y="2311391"/>
            <a:ext cx="6562725" cy="2405598"/>
            <a:chOff x="214313" y="1250236"/>
            <a:chExt cx="8750300" cy="3207464"/>
          </a:xfrm>
          <a:noFill/>
        </p:grpSpPr>
        <p:sp>
          <p:nvSpPr>
            <p:cNvPr id="3078" name="Rectángulo 150"/>
            <p:cNvSpPr>
              <a:spLocks noChangeArrowheads="1"/>
            </p:cNvSpPr>
            <p:nvPr/>
          </p:nvSpPr>
          <p:spPr bwMode="auto">
            <a:xfrm>
              <a:off x="288925" y="1735138"/>
              <a:ext cx="1042715" cy="1008062"/>
            </a:xfrm>
            <a:prstGeom prst="rect">
              <a:avLst/>
            </a:prstGeom>
            <a:grpFill/>
            <a:ln w="2540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s-MX" altLang="es-MX" sz="900" dirty="0">
                  <a:latin typeface="Calibri" pitchFamily="34" charset="0"/>
                </a:rPr>
                <a:t>Inducción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s-MX" altLang="es-MX" sz="900" dirty="0">
                  <a:latin typeface="Calibri" pitchFamily="34" charset="0"/>
                </a:rPr>
                <a:t>3 horas</a:t>
              </a:r>
              <a:endParaRPr lang="es-ES" altLang="es-MX" sz="1350" dirty="0">
                <a:latin typeface="Calibri" pitchFamily="34" charset="0"/>
              </a:endParaRPr>
            </a:p>
          </p:txBody>
        </p:sp>
        <p:sp>
          <p:nvSpPr>
            <p:cNvPr id="3079" name="Rectángulo 150"/>
            <p:cNvSpPr>
              <a:spLocks noChangeArrowheads="1"/>
            </p:cNvSpPr>
            <p:nvPr/>
          </p:nvSpPr>
          <p:spPr bwMode="auto">
            <a:xfrm>
              <a:off x="3132138" y="1773238"/>
              <a:ext cx="1223962" cy="969962"/>
            </a:xfrm>
            <a:prstGeom prst="rect">
              <a:avLst/>
            </a:prstGeom>
            <a:grpFill/>
            <a:ln w="2540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es-MX" altLang="es-MX" sz="825" i="1" dirty="0"/>
            </a:p>
          </p:txBody>
        </p:sp>
        <p:sp>
          <p:nvSpPr>
            <p:cNvPr id="3080" name="Rectángulo 150"/>
            <p:cNvSpPr>
              <a:spLocks noChangeArrowheads="1"/>
            </p:cNvSpPr>
            <p:nvPr/>
          </p:nvSpPr>
          <p:spPr bwMode="auto">
            <a:xfrm>
              <a:off x="4732338" y="1773238"/>
              <a:ext cx="1089026" cy="969962"/>
            </a:xfrm>
            <a:prstGeom prst="rect">
              <a:avLst/>
            </a:prstGeom>
            <a:grpFill/>
            <a:ln w="2540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s-MX" altLang="es-MX" sz="900" dirty="0">
                  <a:latin typeface="Calibri" panose="020F0502020204030204" pitchFamily="34" charset="0"/>
                </a:rPr>
                <a:t>Para mejorar la práctica  I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s-MX" altLang="es-MX" sz="900" dirty="0">
                  <a:latin typeface="Calibri" panose="020F0502020204030204" pitchFamily="34" charset="0"/>
                </a:rPr>
                <a:t>16 horas</a:t>
              </a:r>
              <a:r>
                <a:rPr lang="es-MX" altLang="es-MX" sz="1350" dirty="0">
                  <a:latin typeface="Calibri" panose="020F0502020204030204" pitchFamily="34" charset="0"/>
                </a:rPr>
                <a:t> </a:t>
              </a:r>
            </a:p>
          </p:txBody>
        </p:sp>
        <p:sp>
          <p:nvSpPr>
            <p:cNvPr id="3081" name="Rectángulo 150"/>
            <p:cNvSpPr>
              <a:spLocks noChangeArrowheads="1"/>
            </p:cNvSpPr>
            <p:nvPr/>
          </p:nvSpPr>
          <p:spPr bwMode="auto">
            <a:xfrm>
              <a:off x="6135216" y="1754188"/>
              <a:ext cx="1119187" cy="969962"/>
            </a:xfrm>
            <a:prstGeom prst="rect">
              <a:avLst/>
            </a:prstGeom>
            <a:grpFill/>
            <a:ln w="2540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s-MX" altLang="es-MX" sz="900" dirty="0">
                  <a:latin typeface="Calibri" panose="020F0502020204030204" pitchFamily="34" charset="0"/>
                </a:rPr>
                <a:t>Para mejorar la práctica II</a:t>
              </a:r>
              <a:endParaRPr lang="es-MX" altLang="es-MX" sz="900" i="1" dirty="0">
                <a:latin typeface="Calibri" panose="020F050202020403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s-MX" altLang="es-MX" sz="900" i="1" dirty="0">
                  <a:latin typeface="Calibri" panose="020F0502020204030204" pitchFamily="34" charset="0"/>
                </a:rPr>
                <a:t>16 horas</a:t>
              </a:r>
              <a:r>
                <a:rPr lang="es-MX" altLang="es-MX" sz="1350" dirty="0">
                  <a:latin typeface="Calibri" panose="020F0502020204030204" pitchFamily="34" charset="0"/>
                </a:rPr>
                <a:t> </a:t>
              </a:r>
              <a:endParaRPr lang="es-ES" altLang="es-MX" sz="1350" dirty="0">
                <a:latin typeface="Calibri" panose="020F0502020204030204" pitchFamily="34" charset="0"/>
              </a:endParaRPr>
            </a:p>
          </p:txBody>
        </p:sp>
        <p:sp>
          <p:nvSpPr>
            <p:cNvPr id="3082" name="Rectángulo 150"/>
            <p:cNvSpPr>
              <a:spLocks noChangeArrowheads="1"/>
            </p:cNvSpPr>
            <p:nvPr/>
          </p:nvSpPr>
          <p:spPr bwMode="auto">
            <a:xfrm>
              <a:off x="7667625" y="1736726"/>
              <a:ext cx="1155700" cy="969962"/>
            </a:xfrm>
            <a:prstGeom prst="rect">
              <a:avLst/>
            </a:prstGeom>
            <a:grpFill/>
            <a:ln w="2540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s-MX" altLang="es-MX" sz="900" dirty="0">
                  <a:latin typeface="Calibri" panose="020F0502020204030204" pitchFamily="34" charset="0"/>
                </a:rPr>
                <a:t>Para concluir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s-MX" altLang="es-MX" sz="900" dirty="0">
                  <a:latin typeface="Calibri" panose="020F0502020204030204" pitchFamily="34" charset="0"/>
                </a:rPr>
                <a:t>el nivel inicial</a:t>
              </a:r>
              <a:endParaRPr lang="es-MX" altLang="es-MX" sz="900" i="1" dirty="0">
                <a:latin typeface="Calibri" panose="020F050202020403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s-MX" altLang="es-MX" sz="900" i="1" dirty="0">
                  <a:latin typeface="Calibri" panose="020F0502020204030204" pitchFamily="34" charset="0"/>
                </a:rPr>
                <a:t>16 horas</a:t>
              </a:r>
              <a:r>
                <a:rPr lang="es-MX" altLang="es-MX" sz="1350" dirty="0">
                  <a:latin typeface="Calibri" panose="020F0502020204030204" pitchFamily="34" charset="0"/>
                </a:rPr>
                <a:t> </a:t>
              </a:r>
              <a:endParaRPr lang="es-ES" altLang="es-MX" sz="1350" dirty="0">
                <a:latin typeface="Calibri" panose="020F0502020204030204" pitchFamily="34" charset="0"/>
              </a:endParaRPr>
            </a:p>
          </p:txBody>
        </p:sp>
        <p:sp>
          <p:nvSpPr>
            <p:cNvPr id="3083" name="Conector recto 144"/>
            <p:cNvSpPr>
              <a:spLocks noChangeShapeType="1"/>
            </p:cNvSpPr>
            <p:nvPr/>
          </p:nvSpPr>
          <p:spPr bwMode="auto">
            <a:xfrm flipV="1">
              <a:off x="214313" y="2997200"/>
              <a:ext cx="8750300" cy="25400"/>
            </a:xfrm>
            <a:prstGeom prst="line">
              <a:avLst/>
            </a:prstGeom>
            <a:grpFill/>
            <a:ln w="38100">
              <a:solidFill>
                <a:srgbClr val="C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defRPr/>
              </a:pPr>
              <a:endParaRPr lang="es-MX" sz="1350"/>
            </a:p>
          </p:txBody>
        </p:sp>
        <p:sp>
          <p:nvSpPr>
            <p:cNvPr id="3084" name="Cruz 148"/>
            <p:cNvSpPr>
              <a:spLocks noChangeArrowheads="1"/>
            </p:cNvSpPr>
            <p:nvPr/>
          </p:nvSpPr>
          <p:spPr bwMode="auto">
            <a:xfrm>
              <a:off x="1371600" y="2051844"/>
              <a:ext cx="248072" cy="206375"/>
            </a:xfrm>
            <a:prstGeom prst="plus">
              <a:avLst>
                <a:gd name="adj" fmla="val 25000"/>
              </a:avLst>
            </a:prstGeom>
            <a:solidFill>
              <a:srgbClr val="C00000"/>
            </a:solidFill>
            <a:ln w="9525">
              <a:solidFill>
                <a:srgbClr val="C00000"/>
              </a:solidFill>
              <a:miter lim="800000"/>
              <a:headEnd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es-MX" altLang="es-MX" sz="1350"/>
            </a:p>
          </p:txBody>
        </p:sp>
        <p:sp>
          <p:nvSpPr>
            <p:cNvPr id="3089" name="Cuadro de texto 142"/>
            <p:cNvSpPr txBox="1">
              <a:spLocks noChangeArrowheads="1"/>
            </p:cNvSpPr>
            <p:nvPr/>
          </p:nvSpPr>
          <p:spPr bwMode="auto">
            <a:xfrm>
              <a:off x="288925" y="3282951"/>
              <a:ext cx="1042715" cy="1173162"/>
            </a:xfrm>
            <a:prstGeom prst="rect">
              <a:avLst/>
            </a:prstGeom>
            <a:grpFill/>
            <a:ln w="25400">
              <a:solidFill>
                <a:srgbClr val="C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900"/>
                </a:spcBef>
                <a:spcAft>
                  <a:spcPts val="375"/>
                </a:spcAft>
                <a:buNone/>
                <a:defRPr/>
              </a:pPr>
              <a:r>
                <a:rPr lang="es-MX" altLang="es-MX" sz="900" dirty="0">
                  <a:solidFill>
                    <a:srgbClr val="000000"/>
                  </a:solidFill>
                  <a:latin typeface="Calibri" pitchFamily="34" charset="0"/>
                </a:rPr>
                <a:t>Introducción al contexto del quehacer institucional </a:t>
              </a:r>
              <a:endParaRPr lang="es-ES" altLang="es-MX" sz="1350" dirty="0"/>
            </a:p>
          </p:txBody>
        </p:sp>
        <p:sp>
          <p:nvSpPr>
            <p:cNvPr id="3090" name="Cuadro de texto 143"/>
            <p:cNvSpPr txBox="1">
              <a:spLocks noChangeArrowheads="1"/>
            </p:cNvSpPr>
            <p:nvPr/>
          </p:nvSpPr>
          <p:spPr bwMode="auto">
            <a:xfrm>
              <a:off x="1692275" y="3284538"/>
              <a:ext cx="1079500" cy="1173162"/>
            </a:xfrm>
            <a:prstGeom prst="rect">
              <a:avLst/>
            </a:prstGeom>
            <a:grpFill/>
            <a:ln w="25400">
              <a:solidFill>
                <a:srgbClr val="C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713"/>
                </a:spcBef>
                <a:spcAft>
                  <a:spcPts val="375"/>
                </a:spcAft>
                <a:buNone/>
                <a:defRPr/>
              </a:pPr>
              <a:r>
                <a:rPr lang="es-MX" altLang="es-MX" sz="900" dirty="0">
                  <a:solidFill>
                    <a:srgbClr val="000000"/>
                  </a:solidFill>
                  <a:latin typeface="Calibri" pitchFamily="34" charset="0"/>
                </a:rPr>
                <a:t>Desarrollo de competencia comunicativa</a:t>
              </a:r>
              <a:endParaRPr lang="es-ES" altLang="es-MX" sz="1350" dirty="0"/>
            </a:p>
          </p:txBody>
        </p:sp>
        <p:sp>
          <p:nvSpPr>
            <p:cNvPr id="3091" name="Cuadro de texto 141"/>
            <p:cNvSpPr txBox="1">
              <a:spLocks noChangeArrowheads="1"/>
            </p:cNvSpPr>
            <p:nvPr/>
          </p:nvSpPr>
          <p:spPr bwMode="auto">
            <a:xfrm>
              <a:off x="3132138" y="3284538"/>
              <a:ext cx="1223962" cy="1173162"/>
            </a:xfrm>
            <a:prstGeom prst="rect">
              <a:avLst/>
            </a:prstGeom>
            <a:grpFill/>
            <a:ln w="25400">
              <a:solidFill>
                <a:srgbClr val="C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713"/>
                </a:spcBef>
                <a:spcAft>
                  <a:spcPts val="375"/>
                </a:spcAft>
                <a:buNone/>
                <a:defRPr/>
              </a:pPr>
              <a:r>
                <a:rPr lang="es-MX" altLang="es-MX" sz="900" dirty="0">
                  <a:solidFill>
                    <a:srgbClr val="000000"/>
                  </a:solidFill>
                  <a:latin typeface="Calibri" pitchFamily="34" charset="0"/>
                </a:rPr>
                <a:t>Herramientas básicas y compromiso en su labor</a:t>
              </a:r>
              <a:endParaRPr lang="es-ES" altLang="es-MX" sz="1350" dirty="0"/>
            </a:p>
            <a:p>
              <a:pPr algn="ctr" eaLnBrk="1" hangingPunct="1">
                <a:spcBef>
                  <a:spcPts val="713"/>
                </a:spcBef>
                <a:spcAft>
                  <a:spcPts val="375"/>
                </a:spcAft>
                <a:buNone/>
                <a:defRPr/>
              </a:pPr>
              <a:endParaRPr lang="es-MX" altLang="es-MX" sz="900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3092" name="Cuadro de texto 140"/>
            <p:cNvSpPr txBox="1">
              <a:spLocks noChangeArrowheads="1"/>
            </p:cNvSpPr>
            <p:nvPr/>
          </p:nvSpPr>
          <p:spPr bwMode="auto">
            <a:xfrm>
              <a:off x="4732338" y="3284538"/>
              <a:ext cx="1119187" cy="1173162"/>
            </a:xfrm>
            <a:prstGeom prst="rect">
              <a:avLst/>
            </a:prstGeom>
            <a:grpFill/>
            <a:ln w="25400">
              <a:solidFill>
                <a:srgbClr val="C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713"/>
                </a:spcBef>
                <a:spcAft>
                  <a:spcPts val="375"/>
                </a:spcAft>
                <a:buNone/>
                <a:defRPr/>
              </a:pPr>
              <a:r>
                <a:rPr lang="es-MX" altLang="es-MX" sz="825" dirty="0">
                  <a:solidFill>
                    <a:srgbClr val="000000"/>
                  </a:solidFill>
                  <a:latin typeface="Calibri" pitchFamily="34" charset="0"/>
                </a:rPr>
                <a:t>Recuperación de la práctica educativa y alternativas ante problemas concretos</a:t>
              </a:r>
              <a:endParaRPr lang="es-ES" altLang="es-MX" sz="825" dirty="0"/>
            </a:p>
          </p:txBody>
        </p:sp>
        <p:sp>
          <p:nvSpPr>
            <p:cNvPr id="3094" name="Cuadro de texto 138"/>
            <p:cNvSpPr txBox="1">
              <a:spLocks noChangeArrowheads="1"/>
            </p:cNvSpPr>
            <p:nvPr/>
          </p:nvSpPr>
          <p:spPr bwMode="auto">
            <a:xfrm>
              <a:off x="7667625" y="3284538"/>
              <a:ext cx="1155700" cy="1173162"/>
            </a:xfrm>
            <a:prstGeom prst="rect">
              <a:avLst/>
            </a:prstGeom>
            <a:grpFill/>
            <a:ln w="25400">
              <a:solidFill>
                <a:srgbClr val="C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713"/>
                </a:spcBef>
                <a:spcAft>
                  <a:spcPts val="375"/>
                </a:spcAft>
                <a:buNone/>
                <a:defRPr/>
              </a:pPr>
              <a:r>
                <a:rPr lang="es-MX" altLang="es-MX" sz="900" dirty="0">
                  <a:solidFill>
                    <a:srgbClr val="000000"/>
                  </a:solidFill>
                  <a:latin typeface="Calibri" pitchFamily="34" charset="0"/>
                </a:rPr>
                <a:t>Fomentar la continuidad educativa</a:t>
              </a:r>
              <a:endParaRPr lang="es-ES" altLang="es-MX" sz="1350" dirty="0"/>
            </a:p>
          </p:txBody>
        </p:sp>
        <p:sp>
          <p:nvSpPr>
            <p:cNvPr id="3" name="2 CuadroTexto"/>
            <p:cNvSpPr txBox="1"/>
            <p:nvPr/>
          </p:nvSpPr>
          <p:spPr>
            <a:xfrm>
              <a:off x="1721272" y="1250236"/>
              <a:ext cx="2663825" cy="45140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s-MX" sz="1600" dirty="0"/>
                <a:t>Formación inicial</a:t>
              </a:r>
            </a:p>
          </p:txBody>
        </p:sp>
        <p:sp>
          <p:nvSpPr>
            <p:cNvPr id="4" name="3 CuadroTexto"/>
            <p:cNvSpPr txBox="1"/>
            <p:nvPr/>
          </p:nvSpPr>
          <p:spPr>
            <a:xfrm>
              <a:off x="4894264" y="1250236"/>
              <a:ext cx="3601095" cy="45140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s-MX" sz="1600" dirty="0"/>
                <a:t>Formación continua</a:t>
              </a:r>
            </a:p>
          </p:txBody>
        </p:sp>
        <p:sp>
          <p:nvSpPr>
            <p:cNvPr id="27" name="Rectángulo 150"/>
            <p:cNvSpPr>
              <a:spLocks noChangeArrowheads="1"/>
            </p:cNvSpPr>
            <p:nvPr/>
          </p:nvSpPr>
          <p:spPr bwMode="auto">
            <a:xfrm>
              <a:off x="1692275" y="1773238"/>
              <a:ext cx="1079500" cy="969962"/>
            </a:xfrm>
            <a:prstGeom prst="rect">
              <a:avLst/>
            </a:prstGeom>
            <a:grpFill/>
            <a:ln w="2540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es-MX" altLang="es-MX" sz="825" dirty="0"/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es-MX" altLang="es-MX" sz="825" dirty="0"/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s-MX" altLang="es-MX" sz="825" dirty="0">
                  <a:latin typeface="Calibri" pitchFamily="34" charset="0"/>
                </a:rPr>
                <a:t>Lectura y escritura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s-MX" altLang="es-MX" sz="825" dirty="0">
                  <a:latin typeface="Calibri" pitchFamily="34" charset="0"/>
                </a:rPr>
                <a:t>de la lengua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s-MX" altLang="es-MX" sz="825" dirty="0">
                  <a:latin typeface="Calibri" pitchFamily="34" charset="0"/>
                </a:rPr>
                <a:t>Indígena</a:t>
              </a:r>
              <a:endParaRPr lang="es-MX" altLang="es-MX" sz="900" dirty="0">
                <a:latin typeface="Calibri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s-MX" altLang="es-MX" sz="825" dirty="0">
                  <a:latin typeface="Calibri" pitchFamily="34" charset="0"/>
                </a:rPr>
                <a:t>16 horas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es-ES" altLang="es-MX" sz="1350" dirty="0">
                <a:latin typeface="Calibri" pitchFamily="34" charset="0"/>
              </a:endParaRPr>
            </a:p>
          </p:txBody>
        </p:sp>
        <p:sp>
          <p:nvSpPr>
            <p:cNvPr id="28" name="Cruz 148"/>
            <p:cNvSpPr>
              <a:spLocks noChangeArrowheads="1"/>
            </p:cNvSpPr>
            <p:nvPr/>
          </p:nvSpPr>
          <p:spPr bwMode="auto">
            <a:xfrm>
              <a:off x="2805112" y="2116931"/>
              <a:ext cx="248072" cy="206375"/>
            </a:xfrm>
            <a:prstGeom prst="plus">
              <a:avLst>
                <a:gd name="adj" fmla="val 25000"/>
              </a:avLst>
            </a:prstGeom>
            <a:solidFill>
              <a:srgbClr val="C00000"/>
            </a:solidFill>
            <a:ln w="9525">
              <a:solidFill>
                <a:srgbClr val="C00000"/>
              </a:solidFill>
              <a:miter lim="800000"/>
              <a:headEnd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es-MX" altLang="es-MX" sz="1350"/>
            </a:p>
          </p:txBody>
        </p:sp>
        <p:sp>
          <p:nvSpPr>
            <p:cNvPr id="29" name="Cruz 148"/>
            <p:cNvSpPr>
              <a:spLocks noChangeArrowheads="1"/>
            </p:cNvSpPr>
            <p:nvPr/>
          </p:nvSpPr>
          <p:spPr bwMode="auto">
            <a:xfrm>
              <a:off x="4447964" y="2127250"/>
              <a:ext cx="248072" cy="206375"/>
            </a:xfrm>
            <a:prstGeom prst="plus">
              <a:avLst>
                <a:gd name="adj" fmla="val 25000"/>
              </a:avLst>
            </a:prstGeom>
            <a:solidFill>
              <a:srgbClr val="C00000"/>
            </a:solidFill>
            <a:ln w="9525">
              <a:solidFill>
                <a:srgbClr val="C00000"/>
              </a:solidFill>
              <a:miter lim="800000"/>
              <a:headEnd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es-MX" altLang="es-MX" sz="1350"/>
            </a:p>
          </p:txBody>
        </p:sp>
        <p:sp>
          <p:nvSpPr>
            <p:cNvPr id="30" name="Cuadro de texto 140"/>
            <p:cNvSpPr txBox="1">
              <a:spLocks noChangeArrowheads="1"/>
            </p:cNvSpPr>
            <p:nvPr/>
          </p:nvSpPr>
          <p:spPr bwMode="auto">
            <a:xfrm>
              <a:off x="6135216" y="3284538"/>
              <a:ext cx="1119187" cy="1173162"/>
            </a:xfrm>
            <a:prstGeom prst="rect">
              <a:avLst/>
            </a:prstGeom>
            <a:grpFill/>
            <a:ln w="25400">
              <a:solidFill>
                <a:srgbClr val="C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713"/>
                </a:spcBef>
                <a:spcAft>
                  <a:spcPts val="375"/>
                </a:spcAft>
                <a:buNone/>
                <a:defRPr/>
              </a:pPr>
              <a:r>
                <a:rPr lang="es-MX" altLang="es-MX" sz="825" dirty="0">
                  <a:solidFill>
                    <a:srgbClr val="000000"/>
                  </a:solidFill>
                  <a:latin typeface="Calibri" pitchFamily="34" charset="0"/>
                </a:rPr>
                <a:t>Recuperación de la práctica educativa y alternativas ante problemas concretos</a:t>
              </a:r>
              <a:endParaRPr lang="es-ES" altLang="es-MX" sz="825" dirty="0"/>
            </a:p>
          </p:txBody>
        </p:sp>
        <p:sp>
          <p:nvSpPr>
            <p:cNvPr id="31" name="Cruz 148"/>
            <p:cNvSpPr>
              <a:spLocks noChangeArrowheads="1"/>
            </p:cNvSpPr>
            <p:nvPr/>
          </p:nvSpPr>
          <p:spPr bwMode="auto">
            <a:xfrm>
              <a:off x="5856348" y="2063393"/>
              <a:ext cx="248072" cy="206375"/>
            </a:xfrm>
            <a:prstGeom prst="plus">
              <a:avLst>
                <a:gd name="adj" fmla="val 25000"/>
              </a:avLst>
            </a:prstGeom>
            <a:solidFill>
              <a:srgbClr val="C00000"/>
            </a:solidFill>
            <a:ln w="9525">
              <a:solidFill>
                <a:srgbClr val="C00000"/>
              </a:solidFill>
              <a:miter lim="800000"/>
              <a:headEnd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es-MX" altLang="es-MX" sz="1350"/>
            </a:p>
          </p:txBody>
        </p:sp>
        <p:sp>
          <p:nvSpPr>
            <p:cNvPr id="32" name="Cruz 148"/>
            <p:cNvSpPr>
              <a:spLocks noChangeArrowheads="1"/>
            </p:cNvSpPr>
            <p:nvPr/>
          </p:nvSpPr>
          <p:spPr bwMode="auto">
            <a:xfrm>
              <a:off x="7317853" y="2135981"/>
              <a:ext cx="248072" cy="206375"/>
            </a:xfrm>
            <a:prstGeom prst="plus">
              <a:avLst>
                <a:gd name="adj" fmla="val 25000"/>
              </a:avLst>
            </a:prstGeom>
            <a:solidFill>
              <a:srgbClr val="C00000"/>
            </a:solidFill>
            <a:ln w="9525">
              <a:solidFill>
                <a:srgbClr val="C00000"/>
              </a:solidFill>
              <a:miter lim="800000"/>
              <a:headEnd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es-MX" altLang="es-MX" sz="1350"/>
            </a:p>
          </p:txBody>
        </p:sp>
      </p:grpSp>
      <p:sp>
        <p:nvSpPr>
          <p:cNvPr id="2" name="16 CuadroTexto"/>
          <p:cNvSpPr txBox="1">
            <a:spLocks noChangeArrowheads="1"/>
          </p:cNvSpPr>
          <p:nvPr/>
        </p:nvSpPr>
        <p:spPr bwMode="auto">
          <a:xfrm>
            <a:off x="2411296" y="4941096"/>
            <a:ext cx="4841081" cy="270272"/>
          </a:xfrm>
          <a:prstGeom prst="rect">
            <a:avLst/>
          </a:prstGeom>
          <a:noFill/>
          <a:ln w="19050">
            <a:solidFill>
              <a:srgbClr val="92D05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375"/>
              </a:spcBef>
              <a:spcAft>
                <a:spcPts val="375"/>
              </a:spcAft>
            </a:pPr>
            <a:r>
              <a:rPr lang="es-MX" altLang="es-MX" sz="2000" dirty="0">
                <a:solidFill>
                  <a:srgbClr val="000000"/>
                </a:solidFill>
                <a:latin typeface="Calibri" pitchFamily="34" charset="0"/>
              </a:rPr>
              <a:t>Acompañamiento permanente</a:t>
            </a:r>
            <a:endParaRPr lang="es-ES" altLang="es-MX" sz="2000" dirty="0"/>
          </a:p>
        </p:txBody>
      </p:sp>
      <p:sp>
        <p:nvSpPr>
          <p:cNvPr id="6" name="33 Rectángulo"/>
          <p:cNvSpPr>
            <a:spLocks noChangeArrowheads="1"/>
          </p:cNvSpPr>
          <p:nvPr/>
        </p:nvSpPr>
        <p:spPr bwMode="auto">
          <a:xfrm>
            <a:off x="3545682" y="2820593"/>
            <a:ext cx="864394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s-MX" altLang="es-MX" sz="900" dirty="0">
                <a:solidFill>
                  <a:srgbClr val="000000"/>
                </a:solidFill>
                <a:latin typeface="Calibri" pitchFamily="34" charset="0"/>
              </a:rPr>
              <a:t>Formación </a:t>
            </a:r>
          </a:p>
          <a:p>
            <a:pPr algn="ctr"/>
            <a:r>
              <a:rPr lang="es-MX" altLang="es-MX" sz="900" dirty="0">
                <a:solidFill>
                  <a:srgbClr val="000000"/>
                </a:solidFill>
                <a:latin typeface="Calibri" pitchFamily="34" charset="0"/>
              </a:rPr>
              <a:t>Inicial</a:t>
            </a:r>
          </a:p>
          <a:p>
            <a:pPr algn="ctr"/>
            <a:r>
              <a:rPr lang="es-MX" altLang="es-MX" sz="900" dirty="0">
                <a:solidFill>
                  <a:srgbClr val="000000"/>
                </a:solidFill>
                <a:latin typeface="Calibri" pitchFamily="34" charset="0"/>
              </a:rPr>
              <a:t>16 horas</a:t>
            </a:r>
            <a:r>
              <a:rPr lang="es-MX" altLang="es-MX" sz="1350" dirty="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US" sz="1350" dirty="0"/>
          </a:p>
        </p:txBody>
      </p:sp>
      <p:sp>
        <p:nvSpPr>
          <p:cNvPr id="33" name="Rectangle 1"/>
          <p:cNvSpPr>
            <a:spLocks noChangeArrowheads="1" noChangeShapeType="1"/>
          </p:cNvSpPr>
          <p:nvPr/>
        </p:nvSpPr>
        <p:spPr bwMode="auto">
          <a:xfrm>
            <a:off x="1143000" y="5765007"/>
            <a:ext cx="6858000" cy="2428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400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/>
          <a:lstStyle/>
          <a:p>
            <a:endParaRPr lang="es-MX" altLang="es-MX" sz="135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011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ChangeArrowheads="1"/>
          </p:cNvSpPr>
          <p:nvPr/>
        </p:nvSpPr>
        <p:spPr bwMode="auto">
          <a:xfrm>
            <a:off x="1633773" y="5840614"/>
            <a:ext cx="6049566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MX" altLang="es-MX" sz="1650" b="1" dirty="0"/>
              <a:t>Formación para alfabetizadores y asesores bilingües del nivel inicial</a:t>
            </a:r>
          </a:p>
          <a:p>
            <a:pPr algn="ctr"/>
            <a:endParaRPr lang="es-MX" altLang="es-MX" sz="1650" dirty="0"/>
          </a:p>
        </p:txBody>
      </p:sp>
      <p:sp>
        <p:nvSpPr>
          <p:cNvPr id="2052" name="Rectangle 10"/>
          <p:cNvSpPr>
            <a:spLocks noChangeArrowheads="1"/>
          </p:cNvSpPr>
          <p:nvPr/>
        </p:nvSpPr>
        <p:spPr bwMode="auto">
          <a:xfrm>
            <a:off x="1707356" y="1860948"/>
            <a:ext cx="1143000" cy="852488"/>
          </a:xfrm>
          <a:prstGeom prst="rect">
            <a:avLst/>
          </a:prstGeom>
          <a:noFill/>
          <a:ln w="19050">
            <a:solidFill>
              <a:srgbClr val="C0000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s-MX" altLang="es-MX" sz="900" b="1" dirty="0">
                <a:solidFill>
                  <a:srgbClr val="000000"/>
                </a:solidFill>
                <a:latin typeface="Calibri" pitchFamily="34" charset="0"/>
              </a:rPr>
              <a:t>LECTURA Y ESCRITURA </a:t>
            </a:r>
          </a:p>
          <a:p>
            <a:pPr algn="ctr" eaLnBrk="1" hangingPunct="1">
              <a:defRPr/>
            </a:pPr>
            <a:r>
              <a:rPr lang="es-MX" altLang="es-MX" sz="900" b="1" dirty="0">
                <a:solidFill>
                  <a:srgbClr val="000000"/>
                </a:solidFill>
                <a:latin typeface="Calibri" pitchFamily="34" charset="0"/>
              </a:rPr>
              <a:t>DE LA LENGUA </a:t>
            </a:r>
          </a:p>
          <a:p>
            <a:pPr algn="ctr" eaLnBrk="1" hangingPunct="1">
              <a:defRPr/>
            </a:pPr>
            <a:r>
              <a:rPr lang="es-MX" altLang="es-MX" sz="900" b="1" dirty="0">
                <a:solidFill>
                  <a:srgbClr val="000000"/>
                </a:solidFill>
                <a:latin typeface="Calibri" pitchFamily="34" charset="0"/>
              </a:rPr>
              <a:t>INDÍGENA</a:t>
            </a:r>
          </a:p>
          <a:p>
            <a:pPr algn="ctr" eaLnBrk="1" hangingPunct="1">
              <a:defRPr/>
            </a:pPr>
            <a:r>
              <a:rPr lang="es-MX" altLang="es-MX" sz="788" b="1" dirty="0">
                <a:solidFill>
                  <a:srgbClr val="000000"/>
                </a:solidFill>
                <a:latin typeface="Calibri" pitchFamily="34" charset="0"/>
              </a:rPr>
              <a:t> </a:t>
            </a:r>
          </a:p>
          <a:p>
            <a:pPr algn="ctr" eaLnBrk="1" hangingPunct="1">
              <a:defRPr/>
            </a:pPr>
            <a:r>
              <a:rPr lang="es-MX" altLang="es-MX" sz="900" b="1" i="1" dirty="0">
                <a:solidFill>
                  <a:srgbClr val="000000"/>
                </a:solidFill>
                <a:latin typeface="Calibri" pitchFamily="34" charset="0"/>
              </a:rPr>
              <a:t>16 horas </a:t>
            </a:r>
            <a:endParaRPr lang="es-ES" altLang="es-MX" sz="9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053" name="Rectangle 11"/>
          <p:cNvSpPr>
            <a:spLocks noChangeArrowheads="1"/>
          </p:cNvSpPr>
          <p:nvPr/>
        </p:nvSpPr>
        <p:spPr bwMode="auto">
          <a:xfrm>
            <a:off x="2978946" y="1860948"/>
            <a:ext cx="1079897" cy="852488"/>
          </a:xfrm>
          <a:prstGeom prst="rect">
            <a:avLst/>
          </a:prstGeom>
          <a:noFill/>
          <a:ln w="19050">
            <a:solidFill>
              <a:srgbClr val="C0000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s-MX" altLang="es-MX" sz="900" b="1" dirty="0">
                <a:solidFill>
                  <a:srgbClr val="000000"/>
                </a:solidFill>
                <a:latin typeface="Calibri" pitchFamily="34" charset="0"/>
              </a:rPr>
              <a:t>FORMACIÓN</a:t>
            </a:r>
          </a:p>
          <a:p>
            <a:pPr algn="ctr" eaLnBrk="1" hangingPunct="1">
              <a:defRPr/>
            </a:pPr>
            <a:r>
              <a:rPr lang="es-MX" altLang="es-MX" sz="900" b="1" dirty="0">
                <a:solidFill>
                  <a:srgbClr val="000000"/>
                </a:solidFill>
                <a:latin typeface="Calibri" pitchFamily="34" charset="0"/>
              </a:rPr>
              <a:t> INICIAL</a:t>
            </a:r>
          </a:p>
          <a:p>
            <a:pPr algn="ctr" eaLnBrk="1" hangingPunct="1">
              <a:defRPr/>
            </a:pPr>
            <a:r>
              <a:rPr lang="es-MX" altLang="es-MX" sz="9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</a:p>
          <a:p>
            <a:pPr algn="ctr" eaLnBrk="1" hangingPunct="1">
              <a:defRPr/>
            </a:pPr>
            <a:r>
              <a:rPr lang="es-MX" altLang="es-MX" sz="900" b="1" i="1" dirty="0">
                <a:solidFill>
                  <a:srgbClr val="000000"/>
                </a:solidFill>
                <a:latin typeface="Calibri" pitchFamily="34" charset="0"/>
              </a:rPr>
              <a:t>16 horas</a:t>
            </a:r>
            <a:endParaRPr lang="es-ES" altLang="es-MX" sz="900" b="1" i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4302921" y="1860949"/>
            <a:ext cx="1026319" cy="812006"/>
          </a:xfrm>
          <a:prstGeom prst="rect">
            <a:avLst/>
          </a:prstGeom>
          <a:noFill/>
          <a:ln w="19050">
            <a:solidFill>
              <a:srgbClr val="C0000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s-MX" altLang="es-MX" sz="900" b="1" dirty="0">
                <a:solidFill>
                  <a:srgbClr val="000000"/>
                </a:solidFill>
                <a:latin typeface="Calibri" pitchFamily="34" charset="0"/>
              </a:rPr>
              <a:t>PARA MEJORAR </a:t>
            </a:r>
          </a:p>
          <a:p>
            <a:pPr algn="ctr" eaLnBrk="1" hangingPunct="1">
              <a:defRPr/>
            </a:pPr>
            <a:r>
              <a:rPr lang="es-MX" altLang="es-MX" sz="900" b="1" dirty="0">
                <a:solidFill>
                  <a:srgbClr val="000000"/>
                </a:solidFill>
                <a:latin typeface="Calibri" pitchFamily="34" charset="0"/>
              </a:rPr>
              <a:t>LA PRÁCTICA I  </a:t>
            </a:r>
          </a:p>
          <a:p>
            <a:pPr algn="ctr" eaLnBrk="1" hangingPunct="1">
              <a:defRPr/>
            </a:pPr>
            <a:r>
              <a:rPr lang="es-MX" altLang="es-MX" sz="900" b="1" i="1" dirty="0">
                <a:solidFill>
                  <a:srgbClr val="000000"/>
                </a:solidFill>
                <a:latin typeface="Calibri" pitchFamily="34" charset="0"/>
              </a:rPr>
              <a:t>16 horas</a:t>
            </a:r>
            <a:endParaRPr lang="es-ES" altLang="es-MX" sz="900" b="1" i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055" name="Rectangle 13"/>
          <p:cNvSpPr>
            <a:spLocks noChangeArrowheads="1"/>
          </p:cNvSpPr>
          <p:nvPr/>
        </p:nvSpPr>
        <p:spPr bwMode="auto">
          <a:xfrm>
            <a:off x="5489974" y="1840707"/>
            <a:ext cx="1026319" cy="852488"/>
          </a:xfrm>
          <a:prstGeom prst="rect">
            <a:avLst/>
          </a:prstGeom>
          <a:noFill/>
          <a:ln w="19050">
            <a:solidFill>
              <a:srgbClr val="C0000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s-MX" altLang="es-MX" sz="900" b="1" dirty="0">
                <a:solidFill>
                  <a:srgbClr val="000000"/>
                </a:solidFill>
                <a:latin typeface="Calibri" pitchFamily="34" charset="0"/>
              </a:rPr>
              <a:t>PARA MEJORAR </a:t>
            </a:r>
          </a:p>
          <a:p>
            <a:pPr algn="ctr" eaLnBrk="1" hangingPunct="1">
              <a:defRPr/>
            </a:pPr>
            <a:r>
              <a:rPr lang="es-MX" altLang="es-MX" sz="900" b="1" dirty="0">
                <a:solidFill>
                  <a:srgbClr val="000000"/>
                </a:solidFill>
                <a:latin typeface="Calibri" pitchFamily="34" charset="0"/>
              </a:rPr>
              <a:t>LA PRÁCTICA  II</a:t>
            </a:r>
          </a:p>
          <a:p>
            <a:pPr algn="ctr" eaLnBrk="1" hangingPunct="1">
              <a:defRPr/>
            </a:pPr>
            <a:r>
              <a:rPr lang="es-MX" altLang="es-MX" sz="900" b="1" i="1" dirty="0">
                <a:solidFill>
                  <a:srgbClr val="000000"/>
                </a:solidFill>
                <a:latin typeface="Calibri" pitchFamily="34" charset="0"/>
              </a:rPr>
              <a:t>16 horas </a:t>
            </a:r>
            <a:endParaRPr lang="es-ES" altLang="es-MX" sz="900" b="1" i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103" name="Text Box 19"/>
          <p:cNvSpPr txBox="1">
            <a:spLocks noChangeArrowheads="1"/>
          </p:cNvSpPr>
          <p:nvPr/>
        </p:nvSpPr>
        <p:spPr bwMode="auto">
          <a:xfrm>
            <a:off x="1277541" y="2206228"/>
            <a:ext cx="323850" cy="3404778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s-MX" altLang="es-MX" sz="1050"/>
          </a:p>
          <a:p>
            <a:pPr algn="ctr" eaLnBrk="1" hangingPunct="1">
              <a:spcBef>
                <a:spcPct val="50000"/>
              </a:spcBef>
            </a:pPr>
            <a:r>
              <a:rPr lang="es-MX" altLang="es-MX" sz="1050"/>
              <a:t>I</a:t>
            </a:r>
          </a:p>
          <a:p>
            <a:pPr algn="ctr" eaLnBrk="1" hangingPunct="1">
              <a:spcBef>
                <a:spcPct val="50000"/>
              </a:spcBef>
            </a:pPr>
            <a:r>
              <a:rPr lang="es-MX" altLang="es-MX" sz="1050"/>
              <a:t>N</a:t>
            </a:r>
          </a:p>
          <a:p>
            <a:pPr algn="ctr" eaLnBrk="1" hangingPunct="1">
              <a:spcBef>
                <a:spcPct val="50000"/>
              </a:spcBef>
            </a:pPr>
            <a:r>
              <a:rPr lang="es-MX" altLang="es-MX" sz="1050"/>
              <a:t>D</a:t>
            </a:r>
          </a:p>
          <a:p>
            <a:pPr algn="ctr" eaLnBrk="1" hangingPunct="1">
              <a:spcBef>
                <a:spcPct val="50000"/>
              </a:spcBef>
            </a:pPr>
            <a:r>
              <a:rPr lang="es-MX" altLang="es-MX" sz="1050"/>
              <a:t>U</a:t>
            </a:r>
          </a:p>
          <a:p>
            <a:pPr algn="ctr" eaLnBrk="1" hangingPunct="1">
              <a:spcBef>
                <a:spcPct val="50000"/>
              </a:spcBef>
            </a:pPr>
            <a:r>
              <a:rPr lang="es-MX" altLang="es-MX" sz="1050"/>
              <a:t>C</a:t>
            </a:r>
          </a:p>
          <a:p>
            <a:pPr algn="ctr" eaLnBrk="1" hangingPunct="1">
              <a:spcBef>
                <a:spcPct val="50000"/>
              </a:spcBef>
            </a:pPr>
            <a:r>
              <a:rPr lang="es-MX" altLang="es-MX" sz="1050"/>
              <a:t>C</a:t>
            </a:r>
          </a:p>
          <a:p>
            <a:pPr algn="ctr" eaLnBrk="1" hangingPunct="1">
              <a:spcBef>
                <a:spcPct val="50000"/>
              </a:spcBef>
            </a:pPr>
            <a:r>
              <a:rPr lang="es-MX" altLang="es-MX" sz="1050"/>
              <a:t>I</a:t>
            </a:r>
          </a:p>
          <a:p>
            <a:pPr algn="ctr" eaLnBrk="1" hangingPunct="1">
              <a:spcBef>
                <a:spcPct val="50000"/>
              </a:spcBef>
            </a:pPr>
            <a:r>
              <a:rPr lang="es-MX" altLang="es-MX" sz="1050"/>
              <a:t>Ó</a:t>
            </a:r>
          </a:p>
          <a:p>
            <a:pPr algn="ctr" eaLnBrk="1" hangingPunct="1">
              <a:spcBef>
                <a:spcPct val="50000"/>
              </a:spcBef>
            </a:pPr>
            <a:r>
              <a:rPr lang="es-MX" altLang="es-MX" sz="1050"/>
              <a:t>N</a:t>
            </a:r>
          </a:p>
          <a:p>
            <a:pPr algn="ctr" eaLnBrk="1" hangingPunct="1">
              <a:spcBef>
                <a:spcPct val="50000"/>
              </a:spcBef>
            </a:pPr>
            <a:endParaRPr lang="es-MX" altLang="es-MX" sz="1050"/>
          </a:p>
          <a:p>
            <a:pPr algn="ctr" eaLnBrk="1" hangingPunct="1">
              <a:spcBef>
                <a:spcPct val="50000"/>
              </a:spcBef>
            </a:pPr>
            <a:endParaRPr lang="es-ES" altLang="es-MX" sz="1050"/>
          </a:p>
          <a:p>
            <a:pPr algn="ctr" eaLnBrk="1" hangingPunct="1">
              <a:spcBef>
                <a:spcPct val="50000"/>
              </a:spcBef>
            </a:pPr>
            <a:endParaRPr lang="es-ES" altLang="es-MX" sz="1050"/>
          </a:p>
          <a:p>
            <a:pPr algn="ctr" eaLnBrk="1" hangingPunct="1">
              <a:spcBef>
                <a:spcPct val="50000"/>
              </a:spcBef>
            </a:pPr>
            <a:endParaRPr lang="es-ES" altLang="es-MX" sz="1050"/>
          </a:p>
        </p:txBody>
      </p:sp>
      <p:sp>
        <p:nvSpPr>
          <p:cNvPr id="2059" name="Text Box 21"/>
          <p:cNvSpPr txBox="1">
            <a:spLocks noChangeArrowheads="1"/>
          </p:cNvSpPr>
          <p:nvPr/>
        </p:nvSpPr>
        <p:spPr bwMode="auto">
          <a:xfrm>
            <a:off x="1732361" y="2811066"/>
            <a:ext cx="1052513" cy="1246495"/>
          </a:xfrm>
          <a:prstGeom prst="rect">
            <a:avLst/>
          </a:prstGeom>
          <a:ln>
            <a:solidFill>
              <a:srgbClr val="C00000"/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1714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es-MX" altLang="es-MX" sz="750" dirty="0">
                <a:latin typeface="Calibri" panose="020F0502020204030204" pitchFamily="34" charset="0"/>
              </a:rPr>
              <a:t>Lengua escrita: sus características y usos</a:t>
            </a:r>
          </a:p>
          <a:p>
            <a:pPr eaLnBrk="1" hangingPunct="1">
              <a:buFontTx/>
              <a:buChar char="•"/>
              <a:defRPr/>
            </a:pPr>
            <a:r>
              <a:rPr lang="es-MX" altLang="es-MX" sz="750" dirty="0">
                <a:latin typeface="Calibri" panose="020F0502020204030204" pitchFamily="34" charset="0"/>
              </a:rPr>
              <a:t>Para mejorar la lectura en lengua indígena</a:t>
            </a:r>
          </a:p>
          <a:p>
            <a:pPr eaLnBrk="1" hangingPunct="1">
              <a:buFontTx/>
              <a:buChar char="•"/>
              <a:defRPr/>
            </a:pPr>
            <a:r>
              <a:rPr lang="es-MX" altLang="es-MX" sz="750" dirty="0">
                <a:latin typeface="Calibri" panose="020F0502020204030204" pitchFamily="34" charset="0"/>
              </a:rPr>
              <a:t>Escribir más y mejor en la lengua indígena</a:t>
            </a:r>
          </a:p>
        </p:txBody>
      </p:sp>
      <p:sp>
        <p:nvSpPr>
          <p:cNvPr id="2063" name="Text Box 22"/>
          <p:cNvSpPr txBox="1">
            <a:spLocks noChangeArrowheads="1"/>
          </p:cNvSpPr>
          <p:nvPr/>
        </p:nvSpPr>
        <p:spPr bwMode="auto">
          <a:xfrm>
            <a:off x="2924175" y="2834880"/>
            <a:ext cx="1162050" cy="2856551"/>
          </a:xfrm>
          <a:prstGeom prst="rect">
            <a:avLst/>
          </a:prstGeom>
          <a:ln>
            <a:solidFill>
              <a:srgbClr val="C00000"/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s-MX" altLang="es-MX" sz="750" dirty="0">
                <a:solidFill>
                  <a:srgbClr val="002060"/>
                </a:solidFill>
              </a:rPr>
              <a:t>•	</a:t>
            </a:r>
            <a:r>
              <a:rPr lang="es-MX" altLang="es-MX" sz="675" dirty="0">
                <a:latin typeface="Calibri" panose="020F0502020204030204" pitchFamily="34" charset="0"/>
              </a:rPr>
              <a:t>Situación del analfabetismo  y compromiso del alfabetizador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s-MX" altLang="es-MX" sz="675" dirty="0">
                <a:latin typeface="Calibri" panose="020F0502020204030204" pitchFamily="34" charset="0"/>
              </a:rPr>
              <a:t>Características y motivación  de las PJA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s-MX" altLang="es-MX" sz="675" dirty="0">
                <a:latin typeface="Calibri" panose="020F0502020204030204" pitchFamily="34" charset="0"/>
              </a:rPr>
              <a:t>•	El MIB: características, estructura, nivel inicial 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s-MX" altLang="es-MX" sz="675" dirty="0">
                <a:latin typeface="Calibri" panose="020F0502020204030204" pitchFamily="34" charset="0"/>
              </a:rPr>
              <a:t>Concepto  y valor de la alfabetización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s-MX" altLang="es-MX" sz="675" dirty="0">
                <a:latin typeface="Calibri" panose="020F0502020204030204" pitchFamily="34" charset="0"/>
              </a:rPr>
              <a:t>Aplicación de la entrevista inicial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s-MX" altLang="es-MX" sz="675" dirty="0">
                <a:latin typeface="Calibri" panose="020F0502020204030204" pitchFamily="34" charset="0"/>
              </a:rPr>
              <a:t>Metodología de la alfabetización en lengua materna ( MIBES 1)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s-MX" altLang="es-MX" sz="675" dirty="0">
                <a:latin typeface="Calibri" panose="020F0502020204030204" pitchFamily="34" charset="0"/>
              </a:rPr>
              <a:t>Metodología del aprendizaje del  español como segunda lengua  (MIBES 2)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s-MX" altLang="es-MX" sz="675" dirty="0">
                <a:latin typeface="Calibri" panose="020F0502020204030204" pitchFamily="34" charset="0"/>
              </a:rPr>
              <a:t>Preparación  de las asesorías  y  evaluación del aprendizaje</a:t>
            </a:r>
          </a:p>
        </p:txBody>
      </p:sp>
      <p:sp>
        <p:nvSpPr>
          <p:cNvPr id="2061" name="Text Box 22"/>
          <p:cNvSpPr txBox="1">
            <a:spLocks noChangeArrowheads="1"/>
          </p:cNvSpPr>
          <p:nvPr/>
        </p:nvSpPr>
        <p:spPr bwMode="auto">
          <a:xfrm>
            <a:off x="5489973" y="2834879"/>
            <a:ext cx="1079897" cy="2516073"/>
          </a:xfrm>
          <a:prstGeom prst="rect">
            <a:avLst/>
          </a:prstGeom>
          <a:ln>
            <a:solidFill>
              <a:srgbClr val="C00000"/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64292" indent="-64292"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s-MX" altLang="es-MX" sz="750" dirty="0">
                <a:latin typeface="Calibri" panose="020F0502020204030204" pitchFamily="34" charset="0"/>
              </a:rPr>
              <a:t>Recuperación de la práctica </a:t>
            </a:r>
          </a:p>
          <a:p>
            <a:pPr marL="64292" indent="-64292"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s-MX" altLang="es-MX" sz="750" dirty="0">
                <a:latin typeface="Calibri" panose="020F0502020204030204" pitchFamily="34" charset="0"/>
              </a:rPr>
              <a:t>La lectura y la escritura en una segunda lengua </a:t>
            </a:r>
          </a:p>
          <a:p>
            <a:pPr marL="64292" indent="-64292"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s-MX" altLang="es-MX" sz="750" dirty="0">
                <a:latin typeface="Calibri" panose="020F0502020204030204" pitchFamily="34" charset="0"/>
              </a:rPr>
              <a:t>El trabajo con el MIBES 4: los materiales y su uso, la metodología para el trabajo con el módulo</a:t>
            </a:r>
          </a:p>
          <a:p>
            <a:pPr marL="64292" indent="-64292"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s-MX" altLang="es-MX" sz="750" dirty="0">
                <a:latin typeface="Calibri" panose="020F0502020204030204" pitchFamily="34" charset="0"/>
              </a:rPr>
              <a:t>El trabajo con el vocabulario del MIBES 4 </a:t>
            </a:r>
          </a:p>
          <a:p>
            <a:pPr marL="64292" indent="-64292"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s-MX" altLang="es-MX" sz="750" dirty="0">
                <a:latin typeface="Calibri" panose="020F0502020204030204" pitchFamily="34" charset="0"/>
              </a:rPr>
              <a:t>Preparación de las asesorías</a:t>
            </a:r>
          </a:p>
          <a:p>
            <a:pPr marL="64292" indent="-64292" eaLnBrk="1" hangingPunct="1">
              <a:spcBef>
                <a:spcPct val="50000"/>
              </a:spcBef>
              <a:buFontTx/>
              <a:buChar char="•"/>
              <a:defRPr/>
            </a:pPr>
            <a:endParaRPr lang="es-MX" altLang="es-MX" sz="750" dirty="0">
              <a:latin typeface="Calibri" panose="020F0502020204030204" pitchFamily="34" charset="0"/>
            </a:endParaRPr>
          </a:p>
          <a:p>
            <a:pPr marL="64292" indent="-64292" eaLnBrk="1" hangingPunct="1">
              <a:spcBef>
                <a:spcPct val="50000"/>
              </a:spcBef>
              <a:buFontTx/>
              <a:buChar char="•"/>
              <a:defRPr/>
            </a:pPr>
            <a:endParaRPr lang="es-MX" altLang="es-MX" sz="750" dirty="0">
              <a:latin typeface="Calibri" panose="020F0502020204030204" pitchFamily="34" charset="0"/>
            </a:endParaRPr>
          </a:p>
        </p:txBody>
      </p:sp>
      <p:sp>
        <p:nvSpPr>
          <p:cNvPr id="4107" name="Rectangle 12"/>
          <p:cNvSpPr>
            <a:spLocks noChangeArrowheads="1"/>
          </p:cNvSpPr>
          <p:nvPr/>
        </p:nvSpPr>
        <p:spPr bwMode="auto">
          <a:xfrm>
            <a:off x="1732360" y="4131471"/>
            <a:ext cx="1081088" cy="303610"/>
          </a:xfrm>
          <a:prstGeom prst="rect">
            <a:avLst/>
          </a:prstGeom>
          <a:noFill/>
          <a:ln w="9525" algn="ctr">
            <a:solidFill>
              <a:srgbClr val="92D05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s-MX" altLang="es-MX" sz="675" dirty="0">
                <a:solidFill>
                  <a:srgbClr val="000000"/>
                </a:solidFill>
                <a:latin typeface="Calibri" pitchFamily="34" charset="0"/>
              </a:rPr>
              <a:t>HABLO Y ESCRIBO </a:t>
            </a:r>
          </a:p>
          <a:p>
            <a:pPr algn="ctr"/>
            <a:r>
              <a:rPr lang="es-MX" altLang="es-MX" sz="675" dirty="0">
                <a:solidFill>
                  <a:srgbClr val="000000"/>
                </a:solidFill>
                <a:latin typeface="Calibri" pitchFamily="34" charset="0"/>
              </a:rPr>
              <a:t>ESPAÑOL </a:t>
            </a:r>
            <a:r>
              <a:rPr lang="es-MX" altLang="es-MX" sz="675" b="1" dirty="0">
                <a:latin typeface="Calibri" pitchFamily="34" charset="0"/>
              </a:rPr>
              <a:t>(opcional)</a:t>
            </a:r>
            <a:r>
              <a:rPr lang="es-MX" altLang="es-MX" sz="750" b="1" dirty="0">
                <a:latin typeface="Calibri" pitchFamily="34" charset="0"/>
              </a:rPr>
              <a:t> </a:t>
            </a:r>
          </a:p>
          <a:p>
            <a:pPr algn="ctr"/>
            <a:r>
              <a:rPr lang="es-MX" altLang="es-MX" sz="750" dirty="0">
                <a:solidFill>
                  <a:srgbClr val="000000"/>
                </a:solidFill>
                <a:latin typeface="Calibri" pitchFamily="34" charset="0"/>
              </a:rPr>
              <a:t>16 horas</a:t>
            </a:r>
            <a:endParaRPr lang="es-ES" altLang="es-MX" sz="75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108" name="Text Box 22"/>
          <p:cNvSpPr txBox="1">
            <a:spLocks noChangeArrowheads="1"/>
          </p:cNvSpPr>
          <p:nvPr/>
        </p:nvSpPr>
        <p:spPr bwMode="auto">
          <a:xfrm>
            <a:off x="1708549" y="4519613"/>
            <a:ext cx="1135856" cy="1246495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171450" indent="-1714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MX" altLang="es-MX" sz="750" b="0" dirty="0">
                <a:latin typeface="Calibri" pitchFamily="34" charset="0"/>
              </a:rPr>
              <a:t>Aprendizaje del español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MX" altLang="es-MX" sz="750" b="0" dirty="0">
                <a:latin typeface="Calibri" pitchFamily="34" charset="0"/>
              </a:rPr>
              <a:t>Expresión y comprensión oral en español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MX" altLang="es-MX" sz="750" b="0" dirty="0">
                <a:latin typeface="Calibri" pitchFamily="34" charset="0"/>
              </a:rPr>
              <a:t>Estrategias para la lectura y escritura de textos en español</a:t>
            </a:r>
          </a:p>
        </p:txBody>
      </p:sp>
      <p:sp>
        <p:nvSpPr>
          <p:cNvPr id="2" name="Text Box 21"/>
          <p:cNvSpPr txBox="1">
            <a:spLocks noChangeArrowheads="1"/>
          </p:cNvSpPr>
          <p:nvPr/>
        </p:nvSpPr>
        <p:spPr bwMode="auto">
          <a:xfrm>
            <a:off x="4302920" y="2834879"/>
            <a:ext cx="1025129" cy="2342949"/>
          </a:xfrm>
          <a:prstGeom prst="rect">
            <a:avLst/>
          </a:prstGeom>
          <a:ln>
            <a:solidFill>
              <a:srgbClr val="C00000"/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1714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s-MX" altLang="es-MX" sz="750" dirty="0">
                <a:latin typeface="Calibri" panose="020F0502020204030204" pitchFamily="34" charset="0"/>
              </a:rPr>
              <a:t>Recuperación de mi práctica alfabetizadora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s-MX" altLang="es-MX" sz="750" dirty="0">
                <a:latin typeface="Calibri" panose="020F0502020204030204" pitchFamily="34" charset="0"/>
              </a:rPr>
              <a:t>Importancia de la escritura en lengua indígena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s-MX" altLang="es-MX" sz="750" dirty="0">
                <a:latin typeface="Calibri" panose="020F0502020204030204" pitchFamily="34" charset="0"/>
              </a:rPr>
              <a:t>Fortalecimiento  del  trabajo con el MIBES 1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s-MX" altLang="es-MX" sz="750" dirty="0">
                <a:latin typeface="Calibri" panose="020F0502020204030204" pitchFamily="34" charset="0"/>
              </a:rPr>
              <a:t>Tratamiento de  variantes dialectales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s-MX" altLang="es-MX" sz="750" dirty="0">
                <a:latin typeface="Calibri" panose="020F0502020204030204" pitchFamily="34" charset="0"/>
              </a:rPr>
              <a:t>Fortalecimiento  del trabajo con MIBES 2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s-MX" altLang="es-MX" sz="750" dirty="0">
                <a:latin typeface="Calibri" panose="020F0502020204030204" pitchFamily="34" charset="0"/>
              </a:rPr>
              <a:t>Preparación de las asesorías</a:t>
            </a:r>
            <a:endParaRPr lang="es-ES" altLang="es-MX" sz="750" dirty="0">
              <a:latin typeface="Calibri" panose="020F0502020204030204" pitchFamily="34" charset="0"/>
            </a:endParaRPr>
          </a:p>
        </p:txBody>
      </p:sp>
      <p:sp>
        <p:nvSpPr>
          <p:cNvPr id="3" name="Text Box 22"/>
          <p:cNvSpPr txBox="1">
            <a:spLocks noChangeArrowheads="1"/>
          </p:cNvSpPr>
          <p:nvPr/>
        </p:nvSpPr>
        <p:spPr bwMode="auto">
          <a:xfrm>
            <a:off x="6675835" y="2834880"/>
            <a:ext cx="1081088" cy="2689198"/>
          </a:xfrm>
          <a:prstGeom prst="rect">
            <a:avLst/>
          </a:prstGeom>
          <a:ln>
            <a:solidFill>
              <a:srgbClr val="C00000"/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s-MX" altLang="es-MX" sz="750">
                <a:solidFill>
                  <a:srgbClr val="002060"/>
                </a:solidFill>
              </a:rPr>
              <a:t>•	</a:t>
            </a:r>
            <a:r>
              <a:rPr lang="es-MX" altLang="es-MX" sz="750">
                <a:latin typeface="Calibri" pitchFamily="34" charset="0"/>
              </a:rPr>
              <a:t>La alfabetización y su vinculación con la vida de las personas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s-MX" altLang="es-MX" sz="750">
                <a:latin typeface="Calibri" pitchFamily="34" charset="0"/>
              </a:rPr>
              <a:t>El trabajo con MIBES 3:  los materiales y su uso, los momentos metodológicos para el trabajo con el módulo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s-MX" altLang="es-MX" sz="750">
                <a:latin typeface="Calibri" pitchFamily="34" charset="0"/>
              </a:rPr>
              <a:t>El trabajo con el MIBES 5: materiales y su uso, momentos metodológicos para el  trabajo con el módulo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s-MX" altLang="es-MX" sz="750">
                <a:latin typeface="Calibri" pitchFamily="34" charset="0"/>
              </a:rPr>
              <a:t>Preparación de las asesorías</a:t>
            </a:r>
          </a:p>
        </p:txBody>
      </p:sp>
      <p:sp>
        <p:nvSpPr>
          <p:cNvPr id="2062" name="Rectangle 13"/>
          <p:cNvSpPr>
            <a:spLocks noChangeArrowheads="1"/>
          </p:cNvSpPr>
          <p:nvPr/>
        </p:nvSpPr>
        <p:spPr bwMode="auto">
          <a:xfrm>
            <a:off x="6734177" y="1832373"/>
            <a:ext cx="1026319" cy="852488"/>
          </a:xfrm>
          <a:prstGeom prst="rect">
            <a:avLst/>
          </a:prstGeom>
          <a:noFill/>
          <a:ln w="19050">
            <a:solidFill>
              <a:srgbClr val="C0000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s-MX" altLang="es-MX" sz="900" b="1" dirty="0">
                <a:solidFill>
                  <a:srgbClr val="000000"/>
                </a:solidFill>
                <a:latin typeface="Calibri" pitchFamily="34" charset="0"/>
              </a:rPr>
              <a:t>PARA CONCLUIR EL </a:t>
            </a:r>
          </a:p>
          <a:p>
            <a:pPr algn="ctr" eaLnBrk="1" hangingPunct="1">
              <a:defRPr/>
            </a:pPr>
            <a:r>
              <a:rPr lang="es-MX" altLang="es-MX" sz="900" b="1" dirty="0">
                <a:solidFill>
                  <a:srgbClr val="000000"/>
                </a:solidFill>
                <a:latin typeface="Calibri" pitchFamily="34" charset="0"/>
              </a:rPr>
              <a:t>NIVEL INICIAL</a:t>
            </a:r>
          </a:p>
          <a:p>
            <a:pPr algn="ctr" eaLnBrk="1" hangingPunct="1">
              <a:defRPr/>
            </a:pPr>
            <a:r>
              <a:rPr lang="es-MX" altLang="es-MX" sz="900" b="1" i="1" dirty="0">
                <a:solidFill>
                  <a:srgbClr val="000000"/>
                </a:solidFill>
                <a:latin typeface="Calibri" pitchFamily="34" charset="0"/>
              </a:rPr>
              <a:t>16 horas </a:t>
            </a:r>
            <a:endParaRPr lang="es-ES" altLang="es-MX" sz="900" b="1" i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113" name="Rectangle 1"/>
          <p:cNvSpPr>
            <a:spLocks noChangeArrowheads="1" noChangeShapeType="1"/>
          </p:cNvSpPr>
          <p:nvPr/>
        </p:nvSpPr>
        <p:spPr bwMode="auto">
          <a:xfrm>
            <a:off x="1184564" y="6256395"/>
            <a:ext cx="6858000" cy="2428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400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/>
          <a:lstStyle/>
          <a:p>
            <a:endParaRPr lang="es-MX" altLang="es-MX" sz="1350"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633773" y="1321205"/>
            <a:ext cx="2484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rgbClr val="C00000"/>
                </a:solidFill>
              </a:rPr>
              <a:t>Formación inicial</a:t>
            </a:r>
            <a:endParaRPr lang="es-MX" b="1" dirty="0">
              <a:solidFill>
                <a:srgbClr val="C00000"/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4613564" y="1333347"/>
            <a:ext cx="2484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rgbClr val="C00000"/>
                </a:solidFill>
              </a:rPr>
              <a:t>Formación continua</a:t>
            </a:r>
            <a:endParaRPr lang="es-MX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51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3" name="Rectangle 1"/>
          <p:cNvSpPr>
            <a:spLocks noChangeArrowheads="1" noChangeShapeType="1"/>
          </p:cNvSpPr>
          <p:nvPr/>
        </p:nvSpPr>
        <p:spPr bwMode="auto">
          <a:xfrm>
            <a:off x="949570" y="6318922"/>
            <a:ext cx="7051430" cy="2428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400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7432" rIns="27432" bIns="27432"/>
          <a:lstStyle/>
          <a:p>
            <a:endParaRPr lang="es-MX" altLang="es-MX" sz="1350"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18" name="Marcador de contenido 2"/>
          <p:cNvSpPr txBox="1">
            <a:spLocks/>
          </p:cNvSpPr>
          <p:nvPr/>
        </p:nvSpPr>
        <p:spPr>
          <a:xfrm>
            <a:off x="949570" y="2537299"/>
            <a:ext cx="7051430" cy="3402378"/>
          </a:xfrm>
          <a:prstGeom prst="rect">
            <a:avLst/>
          </a:prstGeom>
          <a:solidFill>
            <a:srgbClr val="FBD7D7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2550" dirty="0"/>
              <a:t>La </a:t>
            </a:r>
            <a:r>
              <a:rPr lang="es-MX" sz="2550" b="1" dirty="0"/>
              <a:t>formación inicial </a:t>
            </a:r>
            <a:r>
              <a:rPr lang="es-MX" sz="2550" dirty="0"/>
              <a:t>del alfabetizador bilingüe y asesor bilingüe considera tres cursos, de los cuales debe tomar al menos 2, </a:t>
            </a:r>
            <a:r>
              <a:rPr lang="es-MX" sz="2550" i="1" dirty="0"/>
              <a:t>Lectura y escritura de la lengua indígena</a:t>
            </a:r>
            <a:r>
              <a:rPr lang="es-MX" sz="2550" dirty="0"/>
              <a:t> y el curso de </a:t>
            </a:r>
            <a:r>
              <a:rPr lang="es-MX" sz="2550" i="1" dirty="0"/>
              <a:t>Formación inicial.</a:t>
            </a:r>
          </a:p>
          <a:p>
            <a:r>
              <a:rPr lang="es-MX" sz="2550" dirty="0"/>
              <a:t>En el caso de que el alfabetizador o el asesor bilingüe no muestre dominio del español oral y/o escrito, se recomienda tomar el curso </a:t>
            </a:r>
            <a:r>
              <a:rPr lang="es-MX" sz="2700" i="1" dirty="0">
                <a:solidFill>
                  <a:srgbClr val="000000"/>
                </a:solidFill>
                <a:latin typeface="Calibri" pitchFamily="34" charset="0"/>
              </a:rPr>
              <a:t>H</a:t>
            </a:r>
            <a:r>
              <a:rPr lang="es-MX" altLang="es-MX" sz="2700" i="1" dirty="0">
                <a:solidFill>
                  <a:srgbClr val="000000"/>
                </a:solidFill>
                <a:latin typeface="Calibri" pitchFamily="34" charset="0"/>
              </a:rPr>
              <a:t>ablo y escribo español, </a:t>
            </a:r>
            <a:r>
              <a:rPr lang="es-MX" altLang="es-MX" sz="2700" dirty="0">
                <a:solidFill>
                  <a:srgbClr val="000000"/>
                </a:solidFill>
                <a:latin typeface="Calibri" pitchFamily="34" charset="0"/>
              </a:rPr>
              <a:t>con lo que se completan </a:t>
            </a:r>
            <a:r>
              <a:rPr lang="es-MX" sz="2550" dirty="0"/>
              <a:t>los tres. Este es un conocimiento necesario para asesorar el módulo MIBES 2, MIBES 4 y MIBES 5.</a:t>
            </a:r>
          </a:p>
          <a:p>
            <a:endParaRPr lang="es-MX" sz="2400" dirty="0"/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949570" y="1424626"/>
            <a:ext cx="7051430" cy="830997"/>
          </a:xfrm>
          <a:prstGeom prst="rect">
            <a:avLst/>
          </a:prstGeom>
          <a:solidFill>
            <a:srgbClr val="C13E15"/>
          </a:solidFill>
          <a:ln>
            <a:headEnd/>
            <a:tailEnd/>
          </a:ln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MX" altLang="es-MX" sz="2400" b="1" dirty="0"/>
              <a:t>Formación para alfabetizadores y asesores bilingües del nivel inicial</a:t>
            </a:r>
            <a:endParaRPr lang="es-MX" altLang="es-MX" sz="2400" dirty="0"/>
          </a:p>
        </p:txBody>
      </p:sp>
    </p:spTree>
    <p:extLst>
      <p:ext uri="{BB962C8B-B14F-4D97-AF65-F5344CB8AC3E}">
        <p14:creationId xmlns:p14="http://schemas.microsoft.com/office/powerpoint/2010/main" val="378870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 Grupo"/>
          <p:cNvGrpSpPr/>
          <p:nvPr/>
        </p:nvGrpSpPr>
        <p:grpSpPr>
          <a:xfrm>
            <a:off x="203554" y="1219325"/>
            <a:ext cx="8403736" cy="1926693"/>
            <a:chOff x="0" y="-16355"/>
            <a:chExt cx="6561035" cy="1927226"/>
          </a:xfrm>
          <a:noFill/>
        </p:grpSpPr>
        <p:sp>
          <p:nvSpPr>
            <p:cNvPr id="11" name="Rectángulo 72"/>
            <p:cNvSpPr>
              <a:spLocks noChangeArrowheads="1"/>
            </p:cNvSpPr>
            <p:nvPr/>
          </p:nvSpPr>
          <p:spPr bwMode="auto">
            <a:xfrm>
              <a:off x="0" y="20800"/>
              <a:ext cx="962025" cy="666750"/>
            </a:xfrm>
            <a:prstGeom prst="rect">
              <a:avLst/>
            </a:prstGeom>
            <a:grp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es-MX" sz="1200" dirty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</a:rPr>
                <a:t>Inducción</a:t>
              </a:r>
              <a:endParaRPr lang="es-MX" sz="1200" dirty="0">
                <a:latin typeface="Times New Roman"/>
                <a:ea typeface="Times New Roman"/>
              </a:endParaRPr>
            </a:p>
            <a:p>
              <a:pPr algn="ctr">
                <a:defRPr/>
              </a:pPr>
              <a:r>
                <a:rPr lang="es-MX" sz="900" dirty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</a:rPr>
                <a:t>(3 horas) </a:t>
              </a:r>
              <a:endParaRPr lang="es-MX" sz="1200" dirty="0">
                <a:latin typeface="Times New Roman"/>
                <a:ea typeface="Times New Roman"/>
              </a:endParaRPr>
            </a:p>
          </p:txBody>
        </p:sp>
        <p:sp>
          <p:nvSpPr>
            <p:cNvPr id="12" name="Cuadro de texto 73"/>
            <p:cNvSpPr>
              <a:spLocks noChangeArrowheads="1"/>
            </p:cNvSpPr>
            <p:nvPr/>
          </p:nvSpPr>
          <p:spPr bwMode="auto">
            <a:xfrm>
              <a:off x="1080120" y="28662"/>
              <a:ext cx="1079325" cy="705011"/>
            </a:xfrm>
            <a:prstGeom prst="rect">
              <a:avLst/>
            </a:prstGeom>
            <a:grpFill/>
            <a:ln w="28575">
              <a:solidFill>
                <a:srgbClr val="C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s-MX" sz="1200" dirty="0">
                  <a:solidFill>
                    <a:srgbClr val="000000"/>
                  </a:solidFill>
                  <a:latin typeface="Calibri" panose="020F0502020204030204" pitchFamily="34" charset="0"/>
                  <a:ea typeface="Times New Roman"/>
                  <a:cs typeface="Times New Roman"/>
                </a:rPr>
                <a:t>Taller Introductorio</a:t>
              </a:r>
              <a:endParaRPr lang="es-MX" sz="1200" dirty="0">
                <a:latin typeface="Calibri" panose="020F0502020204030204" pitchFamily="34" charset="0"/>
                <a:ea typeface="Times New Roman"/>
              </a:endParaRPr>
            </a:p>
            <a:p>
              <a:pPr algn="ctr">
                <a:defRPr/>
              </a:pPr>
              <a:r>
                <a:rPr lang="es-MX" sz="1200" dirty="0">
                  <a:solidFill>
                    <a:srgbClr val="000000"/>
                  </a:solidFill>
                  <a:latin typeface="Calibri" panose="020F0502020204030204" pitchFamily="34" charset="0"/>
                  <a:ea typeface="Times New Roman"/>
                  <a:cs typeface="Times New Roman"/>
                </a:rPr>
                <a:t>(16 horas) </a:t>
              </a:r>
              <a:endParaRPr lang="es-MX" sz="1200" dirty="0"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13" name="Cuadro de texto 74"/>
            <p:cNvSpPr>
              <a:spLocks noChangeArrowheads="1"/>
            </p:cNvSpPr>
            <p:nvPr/>
          </p:nvSpPr>
          <p:spPr bwMode="auto">
            <a:xfrm>
              <a:off x="2320803" y="1080419"/>
              <a:ext cx="1296053" cy="830452"/>
            </a:xfrm>
            <a:prstGeom prst="rect">
              <a:avLst/>
            </a:prstGeom>
            <a:grpFill/>
            <a:ln w="28575">
              <a:solidFill>
                <a:srgbClr val="C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spcAft>
                  <a:spcPts val="0"/>
                </a:spcAft>
                <a:defRPr/>
              </a:pPr>
              <a:r>
                <a:rPr lang="es-MX" sz="1100" dirty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</a:rPr>
                <a:t>Formación inicial para </a:t>
              </a:r>
              <a:r>
                <a:rPr lang="es-MX" sz="1100" dirty="0">
                  <a:latin typeface="Calibri"/>
                  <a:ea typeface="Times New Roman"/>
                  <a:cs typeface="Times New Roman"/>
                </a:rPr>
                <a:t>formadores de educación indígena </a:t>
              </a:r>
              <a:r>
                <a:rPr lang="es-MX" sz="1100" dirty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</a:rPr>
                <a:t>(40 horas)</a:t>
              </a:r>
              <a:endParaRPr lang="es-MX" sz="1100" dirty="0">
                <a:latin typeface="Times New Roman"/>
                <a:ea typeface="Times New Roman"/>
              </a:endParaRPr>
            </a:p>
          </p:txBody>
        </p:sp>
        <p:sp>
          <p:nvSpPr>
            <p:cNvPr id="14" name="Cuadro de texto 71"/>
            <p:cNvSpPr>
              <a:spLocks noChangeArrowheads="1"/>
            </p:cNvSpPr>
            <p:nvPr/>
          </p:nvSpPr>
          <p:spPr bwMode="auto">
            <a:xfrm>
              <a:off x="4045143" y="9616"/>
              <a:ext cx="1198528" cy="741533"/>
            </a:xfrm>
            <a:prstGeom prst="rect">
              <a:avLst/>
            </a:prstGeom>
            <a:grpFill/>
            <a:ln w="28575">
              <a:solidFill>
                <a:srgbClr val="C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s-MX" sz="1200" dirty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</a:rPr>
                <a:t>Formación especializada I</a:t>
              </a:r>
              <a:endParaRPr lang="es-MX" sz="1200" dirty="0">
                <a:latin typeface="Times New Roman"/>
                <a:ea typeface="Times New Roman"/>
              </a:endParaRPr>
            </a:p>
            <a:p>
              <a:pPr algn="ctr">
                <a:defRPr/>
              </a:pPr>
              <a:r>
                <a:rPr lang="es-MX" sz="1200" dirty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</a:rPr>
                <a:t>(24 horas)</a:t>
              </a:r>
              <a:endParaRPr lang="es-MX" sz="1200" dirty="0">
                <a:latin typeface="Times New Roman"/>
                <a:ea typeface="Times New Roman"/>
              </a:endParaRPr>
            </a:p>
          </p:txBody>
        </p:sp>
        <p:sp>
          <p:nvSpPr>
            <p:cNvPr id="15" name="Cuadro de texto 70"/>
            <p:cNvSpPr>
              <a:spLocks noChangeArrowheads="1"/>
            </p:cNvSpPr>
            <p:nvPr/>
          </p:nvSpPr>
          <p:spPr bwMode="auto">
            <a:xfrm>
              <a:off x="5328072" y="0"/>
              <a:ext cx="1232963" cy="743120"/>
            </a:xfrm>
            <a:prstGeom prst="rect">
              <a:avLst/>
            </a:prstGeom>
            <a:grpFill/>
            <a:ln w="28575">
              <a:solidFill>
                <a:srgbClr val="C00000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s-MX" sz="1200" dirty="0">
                  <a:latin typeface="Calibri"/>
                  <a:ea typeface="Times New Roman"/>
                  <a:cs typeface="Times New Roman"/>
                </a:rPr>
                <a:t>Formación especializada II</a:t>
              </a:r>
              <a:endParaRPr lang="es-MX" sz="1200" dirty="0">
                <a:latin typeface="Times New Roman"/>
                <a:ea typeface="Times New Roman"/>
              </a:endParaRPr>
            </a:p>
            <a:p>
              <a:pPr algn="ctr">
                <a:defRPr/>
              </a:pPr>
              <a:r>
                <a:rPr lang="es-MX" sz="1200" dirty="0">
                  <a:latin typeface="Calibri"/>
                  <a:ea typeface="Times New Roman"/>
                  <a:cs typeface="Times New Roman"/>
                </a:rPr>
                <a:t>(24 horas)</a:t>
              </a:r>
              <a:endParaRPr lang="es-MX" sz="1200" dirty="0">
                <a:latin typeface="Times New Roman"/>
                <a:ea typeface="Times New Roman"/>
              </a:endParaRPr>
            </a:p>
          </p:txBody>
        </p:sp>
        <p:sp>
          <p:nvSpPr>
            <p:cNvPr id="16" name="Cuadro de texto 61"/>
            <p:cNvSpPr txBox="1">
              <a:spLocks noChangeArrowheads="1"/>
            </p:cNvSpPr>
            <p:nvPr/>
          </p:nvSpPr>
          <p:spPr bwMode="auto">
            <a:xfrm>
              <a:off x="2318270" y="-16355"/>
              <a:ext cx="1288078" cy="958089"/>
            </a:xfrm>
            <a:prstGeom prst="rect">
              <a:avLst/>
            </a:prstGeom>
            <a:grp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0"/>
                </a:spcAft>
                <a:defRPr/>
              </a:pPr>
              <a:r>
                <a:rPr lang="es-ES" sz="1100" dirty="0">
                  <a:solidFill>
                    <a:srgbClr val="000000"/>
                  </a:solidFill>
                  <a:latin typeface="Calibri"/>
                  <a:ea typeface="Times New Roman"/>
                  <a:cs typeface="Times New Roman"/>
                </a:rPr>
                <a:t>Desarrollo de competencias para la lectura y escritura en lengua indígena  (24 horas)</a:t>
              </a:r>
            </a:p>
          </p:txBody>
        </p:sp>
      </p:grpSp>
      <p:sp>
        <p:nvSpPr>
          <p:cNvPr id="7171" name="Conector recto 82"/>
          <p:cNvSpPr>
            <a:spLocks noChangeShapeType="1"/>
          </p:cNvSpPr>
          <p:nvPr/>
        </p:nvSpPr>
        <p:spPr bwMode="auto">
          <a:xfrm>
            <a:off x="323850" y="3141663"/>
            <a:ext cx="874236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grpSp>
        <p:nvGrpSpPr>
          <p:cNvPr id="7172" name="18 Grupo"/>
          <p:cNvGrpSpPr>
            <a:grpSpLocks/>
          </p:cNvGrpSpPr>
          <p:nvPr/>
        </p:nvGrpSpPr>
        <p:grpSpPr bwMode="auto">
          <a:xfrm>
            <a:off x="321459" y="3426103"/>
            <a:ext cx="8283575" cy="3384822"/>
            <a:chOff x="230188" y="3068638"/>
            <a:chExt cx="7646987" cy="3383657"/>
          </a:xfrm>
        </p:grpSpPr>
        <p:sp>
          <p:nvSpPr>
            <p:cNvPr id="7177" name="Cuadro de texto 62"/>
            <p:cNvSpPr txBox="1">
              <a:spLocks noChangeArrowheads="1"/>
            </p:cNvSpPr>
            <p:nvPr/>
          </p:nvSpPr>
          <p:spPr bwMode="auto">
            <a:xfrm>
              <a:off x="1258888" y="3068638"/>
              <a:ext cx="1438275" cy="244827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C00000"/>
              </a:solidFill>
              <a:miter lim="800000"/>
              <a:headEnd/>
              <a:tailEnd/>
            </a:ln>
          </p:spPr>
          <p:txBody>
            <a:bodyPr/>
            <a:lstStyle>
              <a:lvl1pPr marL="85725" indent="-85725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FontTx/>
                <a:buChar char="•"/>
              </a:pPr>
              <a:r>
                <a:rPr lang="es-MX" altLang="es-MX" sz="1000" b="0">
                  <a:solidFill>
                    <a:srgbClr val="000000"/>
                  </a:solidFill>
                  <a:latin typeface="Calibri" pitchFamily="34" charset="0"/>
                </a:rPr>
                <a:t>Características de las personas jóvenes y adultas</a:t>
              </a:r>
              <a:endParaRPr lang="es-MX" altLang="es-MX" sz="1000" b="0">
                <a:solidFill>
                  <a:srgbClr val="000000"/>
                </a:solidFill>
                <a:latin typeface="MS PGothic" pitchFamily="34" charset="-128"/>
              </a:endParaRPr>
            </a:p>
            <a:p>
              <a:pPr eaLnBrk="1" hangingPunct="1">
                <a:buClr>
                  <a:srgbClr val="000000"/>
                </a:buClr>
                <a:buFontTx/>
                <a:buChar char="•"/>
              </a:pPr>
              <a:r>
                <a:rPr lang="es-MX" altLang="es-MX" sz="1000" b="0">
                  <a:solidFill>
                    <a:srgbClr val="000000"/>
                  </a:solidFill>
                  <a:latin typeface="Calibri" pitchFamily="34" charset="0"/>
                </a:rPr>
                <a:t>El MEVyT: características,  estructura y metodología </a:t>
              </a:r>
            </a:p>
            <a:p>
              <a:pPr eaLnBrk="1" hangingPunct="1">
                <a:buClr>
                  <a:srgbClr val="000000"/>
                </a:buClr>
                <a:buFontTx/>
                <a:buChar char="•"/>
              </a:pPr>
              <a:r>
                <a:rPr lang="es-MX" altLang="es-MX" sz="1000" b="0">
                  <a:solidFill>
                    <a:srgbClr val="000000"/>
                  </a:solidFill>
                  <a:latin typeface="Calibri" pitchFamily="34" charset="0"/>
                </a:rPr>
                <a:t>Identidad Cultural</a:t>
              </a:r>
            </a:p>
            <a:p>
              <a:pPr eaLnBrk="1" hangingPunct="1">
                <a:buClr>
                  <a:srgbClr val="000000"/>
                </a:buClr>
                <a:buFontTx/>
                <a:buChar char="•"/>
              </a:pPr>
              <a:r>
                <a:rPr lang="es-MX" altLang="es-MX" sz="1000" b="0">
                  <a:solidFill>
                    <a:srgbClr val="000000"/>
                  </a:solidFill>
                  <a:latin typeface="Calibri" pitchFamily="34" charset="0"/>
                </a:rPr>
                <a:t>El MIB: características, estructura, nivel inicial</a:t>
              </a:r>
              <a:endParaRPr lang="es-MX" altLang="es-MX" sz="1000" b="0">
                <a:solidFill>
                  <a:srgbClr val="000000"/>
                </a:solidFill>
                <a:latin typeface="MS PGothic" pitchFamily="34" charset="-128"/>
              </a:endParaRPr>
            </a:p>
            <a:p>
              <a:pPr eaLnBrk="1" hangingPunct="1">
                <a:buClr>
                  <a:srgbClr val="000000"/>
                </a:buClr>
                <a:buFontTx/>
                <a:buChar char="•"/>
              </a:pPr>
              <a:r>
                <a:rPr lang="es-MX" altLang="es-MX" sz="1000" b="0">
                  <a:solidFill>
                    <a:srgbClr val="000000"/>
                  </a:solidFill>
                  <a:latin typeface="Calibri" pitchFamily="34" charset="0"/>
                </a:rPr>
                <a:t>Análisis de los Módulos del MIB</a:t>
              </a:r>
              <a:endParaRPr lang="es-MX" altLang="es-MX" sz="1000" b="0">
                <a:solidFill>
                  <a:srgbClr val="000000"/>
                </a:solidFill>
                <a:latin typeface="MS PGothic" pitchFamily="34" charset="-128"/>
              </a:endParaRPr>
            </a:p>
            <a:p>
              <a:pPr eaLnBrk="1" hangingPunct="1">
                <a:buClr>
                  <a:srgbClr val="000000"/>
                </a:buClr>
                <a:buFontTx/>
                <a:buChar char="•"/>
              </a:pPr>
              <a:r>
                <a:rPr lang="es-MX" altLang="es-MX" sz="1000" b="0">
                  <a:solidFill>
                    <a:srgbClr val="000000"/>
                  </a:solidFill>
                  <a:latin typeface="Calibri" pitchFamily="34" charset="0"/>
                </a:rPr>
                <a:t>Estrategias pedagógicas básicas</a:t>
              </a:r>
            </a:p>
          </p:txBody>
        </p:sp>
        <p:sp>
          <p:nvSpPr>
            <p:cNvPr id="7178" name="Cuadro de texto 60"/>
            <p:cNvSpPr txBox="1">
              <a:spLocks noChangeArrowheads="1"/>
            </p:cNvSpPr>
            <p:nvPr/>
          </p:nvSpPr>
          <p:spPr bwMode="auto">
            <a:xfrm>
              <a:off x="3574571" y="3068638"/>
              <a:ext cx="1423988" cy="3095724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C00000"/>
              </a:solidFill>
              <a:miter lim="800000"/>
              <a:headEnd/>
              <a:tailEnd/>
            </a:ln>
          </p:spPr>
          <p:txBody>
            <a:bodyPr/>
            <a:lstStyle>
              <a:lvl1pPr marL="180975" indent="-180975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FontTx/>
                <a:buChar char="•"/>
              </a:pPr>
              <a:r>
                <a:rPr lang="es-MX" altLang="es-MX" sz="1000" b="0" dirty="0">
                  <a:solidFill>
                    <a:srgbClr val="000000"/>
                  </a:solidFill>
                  <a:latin typeface="Calibri" pitchFamily="34" charset="0"/>
                </a:rPr>
                <a:t>Educación indígena</a:t>
              </a:r>
            </a:p>
            <a:p>
              <a:pPr eaLnBrk="1" hangingPunct="1">
                <a:buClr>
                  <a:srgbClr val="000000"/>
                </a:buClr>
                <a:buFontTx/>
                <a:buChar char="•"/>
              </a:pPr>
              <a:r>
                <a:rPr lang="es-MX" altLang="es-MX" sz="1000" b="0" dirty="0">
                  <a:solidFill>
                    <a:srgbClr val="000000"/>
                  </a:solidFill>
                  <a:latin typeface="Calibri" pitchFamily="34" charset="0"/>
                </a:rPr>
                <a:t>El </a:t>
              </a:r>
              <a:r>
                <a:rPr lang="es-MX" altLang="es-MX" sz="1000" b="0" dirty="0" err="1">
                  <a:solidFill>
                    <a:srgbClr val="000000"/>
                  </a:solidFill>
                  <a:latin typeface="Calibri" pitchFamily="34" charset="0"/>
                </a:rPr>
                <a:t>MEVyT</a:t>
              </a:r>
              <a:r>
                <a:rPr lang="es-MX" altLang="es-MX" sz="1000" b="0" dirty="0">
                  <a:solidFill>
                    <a:srgbClr val="000000"/>
                  </a:solidFill>
                  <a:latin typeface="Calibri" pitchFamily="34" charset="0"/>
                </a:rPr>
                <a:t> Indígena Bilingüe</a:t>
              </a:r>
            </a:p>
            <a:p>
              <a:pPr eaLnBrk="1" hangingPunct="1">
                <a:buClr>
                  <a:srgbClr val="000000"/>
                </a:buClr>
                <a:buFontTx/>
                <a:buChar char="•"/>
              </a:pPr>
              <a:r>
                <a:rPr lang="es-MX" altLang="es-MX" sz="1000" b="0" dirty="0">
                  <a:solidFill>
                    <a:srgbClr val="000000"/>
                  </a:solidFill>
                  <a:latin typeface="Calibri" pitchFamily="34" charset="0"/>
                </a:rPr>
                <a:t>La formación de figuras del MIB</a:t>
              </a:r>
            </a:p>
            <a:p>
              <a:pPr eaLnBrk="1" hangingPunct="1">
                <a:buClr>
                  <a:srgbClr val="000000"/>
                </a:buClr>
                <a:buFontTx/>
                <a:buChar char="•"/>
              </a:pPr>
              <a:r>
                <a:rPr lang="es-MX" altLang="es-MX" sz="1000" b="0" dirty="0">
                  <a:solidFill>
                    <a:srgbClr val="000000"/>
                  </a:solidFill>
                  <a:latin typeface="Calibri" pitchFamily="34" charset="0"/>
                </a:rPr>
                <a:t>A</a:t>
              </a:r>
              <a:r>
                <a:rPr lang="es-MX" altLang="es-MX" sz="1000" b="0" dirty="0" smtClean="0">
                  <a:solidFill>
                    <a:srgbClr val="000000"/>
                  </a:solidFill>
                  <a:latin typeface="Calibri" pitchFamily="34" charset="0"/>
                </a:rPr>
                <a:t>plicación </a:t>
              </a:r>
              <a:r>
                <a:rPr lang="es-MX" altLang="es-MX" sz="1000" b="0" dirty="0">
                  <a:solidFill>
                    <a:srgbClr val="000000"/>
                  </a:solidFill>
                  <a:latin typeface="Calibri" pitchFamily="34" charset="0"/>
                </a:rPr>
                <a:t>de la entrevista inicial</a:t>
              </a:r>
              <a:endParaRPr lang="es-MX" altLang="es-MX" sz="1000" b="0" dirty="0">
                <a:latin typeface="Times New Roman" pitchFamily="18" charset="0"/>
              </a:endParaRPr>
            </a:p>
            <a:p>
              <a:pPr eaLnBrk="1" hangingPunct="1">
                <a:buClr>
                  <a:srgbClr val="000000"/>
                </a:buClr>
                <a:buFontTx/>
                <a:buChar char="•"/>
              </a:pPr>
              <a:r>
                <a:rPr lang="es-MX" altLang="es-MX" sz="1000" b="0" dirty="0">
                  <a:solidFill>
                    <a:srgbClr val="000000"/>
                  </a:solidFill>
                  <a:latin typeface="Calibri" pitchFamily="34" charset="0"/>
                </a:rPr>
                <a:t>Formación inicial para </a:t>
              </a:r>
              <a:r>
                <a:rPr lang="es-MX" altLang="es-MX" sz="1000" b="0" dirty="0" smtClean="0">
                  <a:solidFill>
                    <a:srgbClr val="000000"/>
                  </a:solidFill>
                  <a:latin typeface="Calibri" pitchFamily="34" charset="0"/>
                </a:rPr>
                <a:t>alfabetizadores (Trabajo con MIBES 1 Y 2)</a:t>
              </a:r>
              <a:endParaRPr lang="es-MX" altLang="es-MX" sz="1000" b="0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eaLnBrk="1" hangingPunct="1">
                <a:buClr>
                  <a:srgbClr val="000000"/>
                </a:buClr>
                <a:buFontTx/>
                <a:buChar char="•"/>
              </a:pPr>
              <a:r>
                <a:rPr lang="es-MX" altLang="es-MX" sz="1000" b="0" dirty="0">
                  <a:solidFill>
                    <a:srgbClr val="000000"/>
                  </a:solidFill>
                  <a:latin typeface="Calibri" pitchFamily="34" charset="0"/>
                </a:rPr>
                <a:t>Lectura y escritura en la lengua indígena</a:t>
              </a:r>
              <a:r>
                <a:rPr lang="es-MX" altLang="es-MX" sz="1000" b="0" dirty="0" smtClean="0">
                  <a:solidFill>
                    <a:srgbClr val="000000"/>
                  </a:solidFill>
                  <a:latin typeface="Calibri" pitchFamily="34" charset="0"/>
                </a:rPr>
                <a:t>:</a:t>
              </a:r>
              <a:endParaRPr lang="es-MX" altLang="es-MX" sz="1000" b="0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eaLnBrk="1" hangingPunct="1">
                <a:buClr>
                  <a:srgbClr val="000000"/>
                </a:buClr>
                <a:buFontTx/>
                <a:buChar char="•"/>
              </a:pPr>
              <a:r>
                <a:rPr lang="es-MX" altLang="es-MX" sz="1000" b="0" dirty="0">
                  <a:solidFill>
                    <a:srgbClr val="000000"/>
                  </a:solidFill>
                  <a:latin typeface="Calibri" pitchFamily="34" charset="0"/>
                </a:rPr>
                <a:t>Para mejorar la Práctica 1:  </a:t>
              </a:r>
              <a:r>
                <a:rPr lang="es-MX" altLang="es-MX" sz="1000" b="0" dirty="0" smtClean="0">
                  <a:solidFill>
                    <a:srgbClr val="000000"/>
                  </a:solidFill>
                  <a:latin typeface="Calibri" pitchFamily="34" charset="0"/>
                </a:rPr>
                <a:t>Fortalecer el trabajo con MIBES 1 Y 2</a:t>
              </a:r>
              <a:endParaRPr lang="es-MX" altLang="es-MX" sz="1000" b="0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eaLnBrk="1" hangingPunct="1">
                <a:buClr>
                  <a:srgbClr val="000000"/>
                </a:buClr>
                <a:buFontTx/>
                <a:buChar char="•"/>
              </a:pPr>
              <a:r>
                <a:rPr lang="es-MX" altLang="es-MX" sz="1000" b="0" dirty="0">
                  <a:solidFill>
                    <a:srgbClr val="000000"/>
                  </a:solidFill>
                  <a:latin typeface="Calibri" pitchFamily="34" charset="0"/>
                </a:rPr>
                <a:t>Acompañamiento pedagógico</a:t>
              </a:r>
            </a:p>
          </p:txBody>
        </p:sp>
        <p:sp>
          <p:nvSpPr>
            <p:cNvPr id="7179" name="Cuadro de texto 61"/>
            <p:cNvSpPr txBox="1">
              <a:spLocks noChangeArrowheads="1"/>
            </p:cNvSpPr>
            <p:nvPr/>
          </p:nvSpPr>
          <p:spPr bwMode="auto">
            <a:xfrm>
              <a:off x="2715688" y="3344274"/>
              <a:ext cx="858884" cy="1476375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C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775"/>
                </a:spcBef>
                <a:spcAft>
                  <a:spcPts val="500"/>
                </a:spcAft>
              </a:pPr>
              <a:r>
                <a:rPr lang="es-ES" altLang="es-MX" sz="1000" b="0" dirty="0">
                  <a:solidFill>
                    <a:srgbClr val="000000"/>
                  </a:solidFill>
                  <a:latin typeface="Calibri" pitchFamily="34" charset="0"/>
                </a:rPr>
                <a:t>Desarrollo de competencias para la lectura y escritura en lengua indígena</a:t>
              </a:r>
              <a:endParaRPr lang="es-ES" altLang="es-MX" dirty="0"/>
            </a:p>
          </p:txBody>
        </p:sp>
        <p:sp>
          <p:nvSpPr>
            <p:cNvPr id="23" name="Cuadro de texto 59"/>
            <p:cNvSpPr txBox="1">
              <a:spLocks noChangeArrowheads="1"/>
            </p:cNvSpPr>
            <p:nvPr/>
          </p:nvSpPr>
          <p:spPr bwMode="auto">
            <a:xfrm>
              <a:off x="5148411" y="3068638"/>
              <a:ext cx="1272964" cy="3383657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C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85725" indent="-85725" eaLnBrk="1" hangingPunct="1">
                <a:spcBef>
                  <a:spcPct val="0"/>
                </a:spcBef>
                <a:buClr>
                  <a:srgbClr val="000000"/>
                </a:buClr>
                <a:defRPr/>
              </a:pPr>
              <a:r>
                <a:rPr lang="es-MX" altLang="es-MX" sz="1000" b="0" dirty="0" smtClean="0">
                  <a:solidFill>
                    <a:srgbClr val="000000"/>
                  </a:solidFill>
                  <a:latin typeface="Calibri" pitchFamily="34" charset="0"/>
                </a:rPr>
                <a:t>Recuperación de la práctica educativa</a:t>
              </a:r>
            </a:p>
            <a:p>
              <a:pPr marL="85725" indent="-85725" eaLnBrk="1" hangingPunct="1">
                <a:spcBef>
                  <a:spcPct val="0"/>
                </a:spcBef>
                <a:buClr>
                  <a:srgbClr val="000000"/>
                </a:buClr>
                <a:defRPr/>
              </a:pPr>
              <a:r>
                <a:rPr lang="es-MX" altLang="es-MX" sz="1000" b="0" dirty="0" smtClean="0">
                  <a:solidFill>
                    <a:srgbClr val="000000"/>
                  </a:solidFill>
                  <a:latin typeface="Calibri" pitchFamily="34" charset="0"/>
                </a:rPr>
                <a:t>Vinculación de la lengua escrita con la vida de las personas</a:t>
              </a:r>
            </a:p>
            <a:p>
              <a:pPr marL="85725" indent="-85725" eaLnBrk="1" hangingPunct="1">
                <a:spcBef>
                  <a:spcPct val="0"/>
                </a:spcBef>
                <a:buClr>
                  <a:srgbClr val="000000"/>
                </a:buClr>
                <a:defRPr/>
              </a:pPr>
              <a:r>
                <a:rPr lang="es-MX" altLang="es-MX" sz="1000" dirty="0" smtClean="0">
                  <a:solidFill>
                    <a:srgbClr val="000000"/>
                  </a:solidFill>
                  <a:latin typeface="Calibri" pitchFamily="34" charset="0"/>
                </a:rPr>
                <a:t>Para mejorar la práctica 1: trabajo con MIBES  4</a:t>
              </a:r>
              <a:endParaRPr lang="es-MX" altLang="es-MX" sz="1000" b="0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pPr marL="85725" indent="-85725" eaLnBrk="1" hangingPunct="1">
                <a:spcBef>
                  <a:spcPct val="0"/>
                </a:spcBef>
                <a:buClr>
                  <a:srgbClr val="000000"/>
                </a:buClr>
                <a:defRPr/>
              </a:pPr>
              <a:r>
                <a:rPr lang="es-MX" altLang="es-MX" sz="1000" b="0" dirty="0" smtClean="0">
                  <a:solidFill>
                    <a:srgbClr val="000000"/>
                  </a:solidFill>
                  <a:latin typeface="Calibri" pitchFamily="34" charset="0"/>
                </a:rPr>
                <a:t>Para concluir el nivel inicial</a:t>
              </a:r>
            </a:p>
            <a:p>
              <a:pPr marL="180975" indent="-95250" eaLnBrk="1" hangingPunct="1">
                <a:spcBef>
                  <a:spcPct val="0"/>
                </a:spcBef>
                <a:buClr>
                  <a:srgbClr val="000000"/>
                </a:buClr>
                <a:defRPr/>
              </a:pPr>
              <a:r>
                <a:rPr lang="es-MX" altLang="es-MX" sz="1000" b="0" dirty="0" smtClean="0">
                  <a:solidFill>
                    <a:srgbClr val="000000"/>
                  </a:solidFill>
                  <a:latin typeface="Calibri" pitchFamily="34" charset="0"/>
                </a:rPr>
                <a:t>El trabajo con el MIBES 3, materiales  y el proceso metodológico</a:t>
              </a:r>
            </a:p>
            <a:p>
              <a:pPr marL="180975" indent="-95250" eaLnBrk="1" hangingPunct="1">
                <a:spcBef>
                  <a:spcPct val="0"/>
                </a:spcBef>
                <a:buClr>
                  <a:srgbClr val="000000"/>
                </a:buClr>
                <a:defRPr/>
              </a:pPr>
              <a:r>
                <a:rPr lang="es-MX" altLang="es-MX" sz="1000" b="0" dirty="0" smtClean="0">
                  <a:solidFill>
                    <a:srgbClr val="000000"/>
                  </a:solidFill>
                  <a:latin typeface="Calibri" pitchFamily="34" charset="0"/>
                </a:rPr>
                <a:t>El trabajo con el MIBES 5: materiales, y el proceso metodológico</a:t>
              </a:r>
            </a:p>
          </p:txBody>
        </p:sp>
        <p:sp>
          <p:nvSpPr>
            <p:cNvPr id="7181" name="Cuadro de texto 58"/>
            <p:cNvSpPr txBox="1">
              <a:spLocks noChangeArrowheads="1"/>
            </p:cNvSpPr>
            <p:nvPr/>
          </p:nvSpPr>
          <p:spPr bwMode="auto">
            <a:xfrm>
              <a:off x="6516688" y="3068638"/>
              <a:ext cx="1360487" cy="1691829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C00000"/>
              </a:solidFill>
              <a:miter lim="800000"/>
              <a:headEnd/>
              <a:tailEnd/>
            </a:ln>
          </p:spPr>
          <p:txBody>
            <a:bodyPr/>
            <a:lstStyle>
              <a:lvl1pPr marL="180975" indent="-180975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Font typeface="Wingdings" pitchFamily="2" charset="2"/>
                <a:buChar char="§"/>
              </a:pPr>
              <a:r>
                <a:rPr lang="es-MX" altLang="es-MX" sz="1000" b="0" dirty="0">
                  <a:solidFill>
                    <a:srgbClr val="000000"/>
                  </a:solidFill>
                  <a:latin typeface="Calibri" pitchFamily="34" charset="0"/>
                </a:rPr>
                <a:t>Recuperación de la práctica educativa</a:t>
              </a:r>
              <a:endParaRPr lang="es-MX" altLang="es-MX" sz="1000" b="0" dirty="0">
                <a:latin typeface="Times New Roman" pitchFamily="18" charset="0"/>
              </a:endParaRPr>
            </a:p>
            <a:p>
              <a:pPr eaLnBrk="1" hangingPunct="1">
                <a:buClr>
                  <a:srgbClr val="000000"/>
                </a:buClr>
                <a:buFont typeface="Wingdings" pitchFamily="2" charset="2"/>
                <a:buChar char="§"/>
              </a:pPr>
              <a:r>
                <a:rPr lang="es-MX" altLang="es-MX" sz="1000" b="0" dirty="0">
                  <a:solidFill>
                    <a:srgbClr val="000000"/>
                  </a:solidFill>
                  <a:latin typeface="Calibri" pitchFamily="34" charset="0"/>
                </a:rPr>
                <a:t>Para  el asesor del MIB de los  niveles intermedio y avanzado</a:t>
              </a:r>
            </a:p>
            <a:p>
              <a:pPr eaLnBrk="1" hangingPunct="1">
                <a:buClr>
                  <a:srgbClr val="000000"/>
                </a:buClr>
                <a:buFont typeface="Wingdings" pitchFamily="2" charset="2"/>
                <a:buChar char="§"/>
              </a:pPr>
              <a:r>
                <a:rPr lang="es-MX" altLang="es-MX" sz="1000" b="0" dirty="0">
                  <a:solidFill>
                    <a:srgbClr val="000000"/>
                  </a:solidFill>
                  <a:latin typeface="Calibri" pitchFamily="34" charset="0"/>
                </a:rPr>
                <a:t>Para saber más del </a:t>
              </a:r>
              <a:r>
                <a:rPr lang="es-MX" altLang="es-MX" sz="1000" b="0" dirty="0" err="1">
                  <a:solidFill>
                    <a:srgbClr val="000000"/>
                  </a:solidFill>
                  <a:latin typeface="Calibri" pitchFamily="34" charset="0"/>
                </a:rPr>
                <a:t>MEVyT</a:t>
              </a:r>
              <a:endParaRPr lang="es-MX" altLang="es-MX" sz="1000" b="0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eaLnBrk="1" hangingPunct="1">
                <a:buClr>
                  <a:srgbClr val="000000"/>
                </a:buClr>
                <a:buFont typeface="Wingdings" pitchFamily="2" charset="2"/>
                <a:buChar char="§"/>
              </a:pPr>
              <a:r>
                <a:rPr lang="es-MX" altLang="es-MX" sz="1000" b="0" dirty="0" smtClean="0">
                  <a:solidFill>
                    <a:srgbClr val="000000"/>
                  </a:solidFill>
                  <a:latin typeface="Calibri" pitchFamily="34" charset="0"/>
                </a:rPr>
                <a:t>Nuestra </a:t>
              </a:r>
              <a:r>
                <a:rPr lang="es-MX" altLang="es-MX" sz="1000" b="0" dirty="0">
                  <a:solidFill>
                    <a:srgbClr val="000000"/>
                  </a:solidFill>
                  <a:latin typeface="Calibri" pitchFamily="34" charset="0"/>
                </a:rPr>
                <a:t>práctica como formadores</a:t>
              </a:r>
            </a:p>
          </p:txBody>
        </p:sp>
        <p:sp>
          <p:nvSpPr>
            <p:cNvPr id="7182" name="Cuadro de texto 56"/>
            <p:cNvSpPr txBox="1">
              <a:spLocks noChangeArrowheads="1"/>
            </p:cNvSpPr>
            <p:nvPr/>
          </p:nvSpPr>
          <p:spPr bwMode="auto">
            <a:xfrm>
              <a:off x="230188" y="3141663"/>
              <a:ext cx="936625" cy="8255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C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FontTx/>
                <a:buChar char="•"/>
              </a:pPr>
              <a:r>
                <a:rPr lang="es-MX" altLang="es-MX" sz="1000">
                  <a:latin typeface="Calibri" pitchFamily="34" charset="0"/>
                </a:rPr>
                <a:t>Introducción al contexto del quehacer institucional </a:t>
              </a:r>
              <a:endParaRPr lang="es-ES" altLang="es-MX" sz="1000">
                <a:latin typeface="Calibri" pitchFamily="34" charset="0"/>
              </a:endParaRPr>
            </a:p>
          </p:txBody>
        </p:sp>
      </p:grpSp>
      <p:sp>
        <p:nvSpPr>
          <p:cNvPr id="7173" name="19 Cruz"/>
          <p:cNvSpPr>
            <a:spLocks noChangeArrowheads="1"/>
          </p:cNvSpPr>
          <p:nvPr/>
        </p:nvSpPr>
        <p:spPr bwMode="auto">
          <a:xfrm>
            <a:off x="4933950" y="1308100"/>
            <a:ext cx="284163" cy="319088"/>
          </a:xfrm>
          <a:prstGeom prst="plus">
            <a:avLst>
              <a:gd name="adj" fmla="val 25000"/>
            </a:avLst>
          </a:prstGeom>
          <a:solidFill>
            <a:srgbClr val="FFC000"/>
          </a:solidFill>
          <a:ln w="9525">
            <a:solidFill>
              <a:srgbClr val="92D050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s-MX" altLang="es-MX"/>
          </a:p>
        </p:txBody>
      </p:sp>
      <p:sp>
        <p:nvSpPr>
          <p:cNvPr id="7174" name="27 Rectángulo"/>
          <p:cNvSpPr>
            <a:spLocks noChangeArrowheads="1"/>
          </p:cNvSpPr>
          <p:nvPr/>
        </p:nvSpPr>
        <p:spPr bwMode="auto">
          <a:xfrm>
            <a:off x="2821806" y="374156"/>
            <a:ext cx="409813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s-MX" altLang="es-MX" b="1" dirty="0">
                <a:solidFill>
                  <a:srgbClr val="C00000"/>
                </a:solidFill>
                <a:cs typeface="Times New Roman" pitchFamily="18" charset="0"/>
              </a:rPr>
              <a:t>Formación de Formadores </a:t>
            </a:r>
            <a:r>
              <a:rPr lang="es-MX" altLang="es-MX" b="1" dirty="0" smtClean="0">
                <a:solidFill>
                  <a:srgbClr val="C00000"/>
                </a:solidFill>
                <a:cs typeface="Times New Roman" pitchFamily="18" charset="0"/>
              </a:rPr>
              <a:t>especializados</a:t>
            </a:r>
          </a:p>
          <a:p>
            <a:pPr algn="ctr" eaLnBrk="0" hangingPunct="0"/>
            <a:r>
              <a:rPr lang="es-MX" altLang="es-MX" b="1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s-MX" altLang="es-MX" b="1" dirty="0">
                <a:solidFill>
                  <a:srgbClr val="C00000"/>
                </a:solidFill>
                <a:cs typeface="Times New Roman" pitchFamily="18" charset="0"/>
              </a:rPr>
              <a:t>de Educación Indígena</a:t>
            </a:r>
          </a:p>
        </p:txBody>
      </p:sp>
      <p:sp>
        <p:nvSpPr>
          <p:cNvPr id="7175" name="1 CuadroTexto"/>
          <p:cNvSpPr txBox="1">
            <a:spLocks noChangeArrowheads="1"/>
          </p:cNvSpPr>
          <p:nvPr/>
        </p:nvSpPr>
        <p:spPr bwMode="auto">
          <a:xfrm>
            <a:off x="1738383" y="928507"/>
            <a:ext cx="18907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altLang="es-MX" dirty="0">
                <a:solidFill>
                  <a:srgbClr val="00B050"/>
                </a:solidFill>
                <a:latin typeface="Calibri" pitchFamily="34" charset="0"/>
              </a:rPr>
              <a:t>Formación inicial</a:t>
            </a:r>
          </a:p>
        </p:txBody>
      </p:sp>
      <p:sp>
        <p:nvSpPr>
          <p:cNvPr id="7176" name="1 CuadroTexto"/>
          <p:cNvSpPr txBox="1">
            <a:spLocks noChangeArrowheads="1"/>
          </p:cNvSpPr>
          <p:nvPr/>
        </p:nvSpPr>
        <p:spPr bwMode="auto">
          <a:xfrm>
            <a:off x="5934097" y="1978589"/>
            <a:ext cx="23050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altLang="es-MX" dirty="0">
                <a:solidFill>
                  <a:srgbClr val="00B050"/>
                </a:solidFill>
                <a:latin typeface="Calibri" pitchFamily="34" charset="0"/>
              </a:rPr>
              <a:t>Formación continua</a:t>
            </a:r>
          </a:p>
        </p:txBody>
      </p:sp>
    </p:spTree>
    <p:extLst>
      <p:ext uri="{BB962C8B-B14F-4D97-AF65-F5344CB8AC3E}">
        <p14:creationId xmlns:p14="http://schemas.microsoft.com/office/powerpoint/2010/main" val="34733077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7819</TotalTime>
  <Words>707</Words>
  <Application>Microsoft Office PowerPoint</Application>
  <PresentationFormat>Presentación en pantalla (4:3)</PresentationFormat>
  <Paragraphs>151</Paragraphs>
  <Slides>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ＭＳ Ｐゴシック</vt:lpstr>
      <vt:lpstr>ＭＳ Ｐゴシック</vt:lpstr>
      <vt:lpstr>Arial</vt:lpstr>
      <vt:lpstr>Calibri</vt:lpstr>
      <vt:lpstr>Times New Roman</vt:lpstr>
      <vt:lpstr>Wingdings</vt:lpstr>
      <vt:lpstr>Tema de Office</vt:lpstr>
      <vt:lpstr>Análisis del esquema de formación para alfabetizadores y asesores bilingüe (Inicial y continua) propuestas IEEA y Delegaciones</vt:lpstr>
      <vt:lpstr>Elementos de reflexión en las experiencias estatales</vt:lpstr>
      <vt:lpstr>Esquema de Formación para Asesores/Alfabetizadores MIB</vt:lpstr>
      <vt:lpstr>Presentación de PowerPoint</vt:lpstr>
      <vt:lpstr>Presentación de PowerPoint</vt:lpstr>
      <vt:lpstr>Presentación de PowerPoint</vt:lpstr>
    </vt:vector>
  </TitlesOfParts>
  <Company>INEA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María López Gurrola</dc:creator>
  <cp:lastModifiedBy>Carmen Diaz Gonzalez</cp:lastModifiedBy>
  <cp:revision>505</cp:revision>
  <cp:lastPrinted>2018-10-02T20:20:10Z</cp:lastPrinted>
  <dcterms:created xsi:type="dcterms:W3CDTF">2013-02-20T23:15:00Z</dcterms:created>
  <dcterms:modified xsi:type="dcterms:W3CDTF">2018-10-04T16:41:46Z</dcterms:modified>
</cp:coreProperties>
</file>