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28" r:id="rId2"/>
    <p:sldId id="745" r:id="rId3"/>
    <p:sldId id="760" r:id="rId4"/>
    <p:sldId id="749" r:id="rId5"/>
    <p:sldId id="761" r:id="rId6"/>
    <p:sldId id="762" r:id="rId7"/>
    <p:sldId id="751" r:id="rId8"/>
    <p:sldId id="753" r:id="rId9"/>
    <p:sldId id="754" r:id="rId10"/>
    <p:sldId id="763" r:id="rId11"/>
    <p:sldId id="764" r:id="rId12"/>
    <p:sldId id="766" r:id="rId13"/>
    <p:sldId id="767" r:id="rId14"/>
    <p:sldId id="663" r:id="rId15"/>
  </p:sldIdLst>
  <p:sldSz cx="9144000" cy="6858000" type="screen4x3"/>
  <p:notesSz cx="7010400" cy="92964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9C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0" autoAdjust="0"/>
    <p:restoredTop sz="96092" autoAdjust="0"/>
  </p:normalViewPr>
  <p:slideViewPr>
    <p:cSldViewPr snapToGrid="0" snapToObjects="1">
      <p:cViewPr varScale="1">
        <p:scale>
          <a:sx n="50" d="100"/>
          <a:sy n="50" d="100"/>
        </p:scale>
        <p:origin x="137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928" tIns="46464" rIns="92928" bIns="46464" rtlCol="0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2928" tIns="46464" rIns="92928" bIns="46464" rtlCol="0"/>
          <a:lstStyle>
            <a:lvl1pPr algn="r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A663FF42-ACC3-426C-8E7A-9016BAA8AB5B}" type="datetimeFigureOut">
              <a:rPr lang="es-MX"/>
              <a:pPr>
                <a:defRPr/>
              </a:pPr>
              <a:t>17/10/2018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928" tIns="46464" rIns="92928" bIns="46464" rtlCol="0" anchor="b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928" tIns="46464" rIns="92928" bIns="4646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A8EB68D-DE7C-4465-B056-48527C7B05AD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926583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E9AD1F3C-730F-49E6-99CF-ECB0C46AFDA8}" type="datetimeFigureOut">
              <a:rPr lang="es-MX"/>
              <a:pPr>
                <a:defRPr/>
              </a:pPr>
              <a:t>17/10/2018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20" rIns="91439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439" tIns="45720" rIns="91439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20B34E-9DA6-4780-B8FD-C53623FC0139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904727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C4CA18-A69F-4831-A877-037D9E340AC3}" type="slidenum">
              <a:rPr lang="es-ES" smtClean="0"/>
              <a:pPr eaLnBrk="1" hangingPunct="1"/>
              <a:t>12</a:t>
            </a:fld>
            <a:endParaRPr lang="es-E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58743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F3E5396-3E99-4A04-A199-D47248AA365D}" type="datetimeFigureOut">
              <a:rPr lang="es-ES"/>
              <a:pPr>
                <a:defRPr/>
              </a:pPr>
              <a:t>17/10/2018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28BBEB9-06C4-4CE5-B1CF-CE9DDF045278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82507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0DD1C76-C524-4895-B7C9-8800341455E2}" type="datetimeFigureOut">
              <a:rPr lang="es-ES"/>
              <a:pPr>
                <a:defRPr/>
              </a:pPr>
              <a:t>17/10/2018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8A30029-0F9C-4C17-868D-FD284D098A74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1379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A706078-70FF-4290-93E0-C6D62242984C}" type="datetimeFigureOut">
              <a:rPr lang="es-ES"/>
              <a:pPr>
                <a:defRPr/>
              </a:pPr>
              <a:t>17/10/2018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107C275-1963-462B-B1D9-6D88EA1FBB27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0105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D4324B6-B25C-436E-A65D-4FAB7A495B73}" type="datetimeFigureOut">
              <a:rPr lang="es-ES"/>
              <a:pPr>
                <a:defRPr/>
              </a:pPr>
              <a:t>17/10/2018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6875E57-D967-4F52-99AD-D3B0EF82CB09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2932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22649E7-E860-42BB-AB42-6D1B07A7B9F9}" type="datetimeFigureOut">
              <a:rPr lang="es-ES"/>
              <a:pPr>
                <a:defRPr/>
              </a:pPr>
              <a:t>17/10/2018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D469CE8-B071-43B8-938C-7680DF92357A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3036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6E1E716-7E0F-4DE1-A70B-92F9E08C5B55}" type="datetimeFigureOut">
              <a:rPr lang="es-ES"/>
              <a:pPr>
                <a:defRPr/>
              </a:pPr>
              <a:t>17/10/2018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E22B5D5-F9C8-4BD7-BCE5-0B6DC7FDA640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53482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0604F73-A680-4950-9FB6-19401FF20D46}" type="datetimeFigureOut">
              <a:rPr lang="es-ES"/>
              <a:pPr>
                <a:defRPr/>
              </a:pPr>
              <a:t>17/10/2018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044300D-08A5-45FA-B597-FEFAF2DF12A7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68127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B6414B7-AAC8-4C7C-BAB9-54113EE98117}" type="datetimeFigureOut">
              <a:rPr lang="es-ES"/>
              <a:pPr>
                <a:defRPr/>
              </a:pPr>
              <a:t>17/10/2018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11B3357-7AF3-46A5-950E-2FA87EA9A293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91072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29FB546-013F-4720-9846-6EC9F2975089}" type="datetimeFigureOut">
              <a:rPr lang="es-ES"/>
              <a:pPr>
                <a:defRPr/>
              </a:pPr>
              <a:t>17/10/2018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3511E8F-9013-40C6-BBA4-D4A30E7B181D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26076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5E2B676-B9C9-4835-8C1F-9D6F4C7E12FA}" type="datetimeFigureOut">
              <a:rPr lang="es-ES"/>
              <a:pPr>
                <a:defRPr/>
              </a:pPr>
              <a:t>17/10/2018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B5DB019-BABB-4C84-9538-E15EAA3851C6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986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D749FBC-9436-46B1-8ED7-3FE153428992}" type="datetimeFigureOut">
              <a:rPr lang="es-ES"/>
              <a:pPr>
                <a:defRPr/>
              </a:pPr>
              <a:t>17/10/2018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FD5079F-8E1E-4EB2-A26E-739419927D66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22146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Presentacio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19" r:id="rId1"/>
    <p:sldLayoutId id="2147486520" r:id="rId2"/>
    <p:sldLayoutId id="2147486521" r:id="rId3"/>
    <p:sldLayoutId id="2147486522" r:id="rId4"/>
    <p:sldLayoutId id="2147486523" r:id="rId5"/>
    <p:sldLayoutId id="2147486524" r:id="rId6"/>
    <p:sldLayoutId id="2147486525" r:id="rId7"/>
    <p:sldLayoutId id="2147486526" r:id="rId8"/>
    <p:sldLayoutId id="2147486527" r:id="rId9"/>
    <p:sldLayoutId id="2147486528" r:id="rId10"/>
    <p:sldLayoutId id="214748652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Título"/>
          <p:cNvSpPr>
            <a:spLocks noGrp="1"/>
          </p:cNvSpPr>
          <p:nvPr>
            <p:ph type="ctrTitle"/>
          </p:nvPr>
        </p:nvSpPr>
        <p:spPr bwMode="auto">
          <a:xfrm>
            <a:off x="3289300" y="1651000"/>
            <a:ext cx="5530850" cy="36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b="1" dirty="0" smtClean="0"/>
              <a:t>Reunión Nacional Académica</a:t>
            </a:r>
            <a:br>
              <a:rPr lang="es-MX" altLang="es-MX" b="1" dirty="0" smtClean="0"/>
            </a:br>
            <a:r>
              <a:rPr lang="es-MX" altLang="es-MX" b="1" dirty="0"/>
              <a:t/>
            </a:r>
            <a:br>
              <a:rPr lang="es-MX" altLang="es-MX" b="1" dirty="0"/>
            </a:br>
            <a:r>
              <a:rPr lang="es-MX" altLang="es-MX" b="1" dirty="0"/>
              <a:t>E</a:t>
            </a:r>
            <a:r>
              <a:rPr lang="es-MX" altLang="es-MX" b="1" dirty="0" smtClean="0"/>
              <a:t>squema de formación de alfabetizadores HH</a:t>
            </a:r>
            <a:endParaRPr lang="es-MX" altLang="es-MX" sz="6000" dirty="0" smtClean="0"/>
          </a:p>
        </p:txBody>
      </p:sp>
      <p:sp>
        <p:nvSpPr>
          <p:cNvPr id="13315" name="5 CuadroTexto"/>
          <p:cNvSpPr txBox="1">
            <a:spLocks noChangeArrowheads="1"/>
          </p:cNvSpPr>
          <p:nvPr/>
        </p:nvSpPr>
        <p:spPr bwMode="auto">
          <a:xfrm>
            <a:off x="4763069" y="5930900"/>
            <a:ext cx="40570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dirty="0" err="1" smtClean="0"/>
              <a:t>Comanjilla</a:t>
            </a:r>
            <a:r>
              <a:rPr lang="es-MX" altLang="es-MX" dirty="0" smtClean="0"/>
              <a:t>, </a:t>
            </a:r>
            <a:r>
              <a:rPr lang="es-MX" altLang="es-MX" dirty="0" err="1" smtClean="0"/>
              <a:t>Gto</a:t>
            </a:r>
            <a:r>
              <a:rPr lang="es-MX" altLang="es-MX" dirty="0" smtClean="0"/>
              <a:t>., </a:t>
            </a:r>
            <a:r>
              <a:rPr lang="es-MX" altLang="es-MX" dirty="0"/>
              <a:t>a  </a:t>
            </a:r>
            <a:r>
              <a:rPr lang="es-MX" altLang="es-MX" dirty="0" smtClean="0"/>
              <a:t>4 de octubre </a:t>
            </a:r>
            <a:r>
              <a:rPr lang="es-MX" altLang="es-MX" dirty="0"/>
              <a:t>de </a:t>
            </a:r>
            <a:r>
              <a:rPr lang="es-MX" altLang="es-MX" dirty="0" smtClean="0"/>
              <a:t>2018</a:t>
            </a:r>
            <a:endParaRPr lang="es-MX" altLang="es-MX" dirty="0"/>
          </a:p>
        </p:txBody>
      </p:sp>
      <p:pic>
        <p:nvPicPr>
          <p:cNvPr id="13316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01625"/>
            <a:ext cx="11604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1 CuadroTexto"/>
          <p:cNvSpPr txBox="1">
            <a:spLocks noChangeArrowheads="1"/>
          </p:cNvSpPr>
          <p:nvPr/>
        </p:nvSpPr>
        <p:spPr bwMode="auto">
          <a:xfrm>
            <a:off x="6400800" y="1263650"/>
            <a:ext cx="241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b="1"/>
              <a:t>Dirección Académica</a:t>
            </a:r>
          </a:p>
        </p:txBody>
      </p:sp>
      <p:sp>
        <p:nvSpPr>
          <p:cNvPr id="13319" name="AutoShape 13" descr="Resultado de imagen para módula La palabra de la experienci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/>
          </a:p>
        </p:txBody>
      </p:sp>
      <p:sp>
        <p:nvSpPr>
          <p:cNvPr id="13320" name="AutoShape 15" descr="Resultado de imagen para módula La palabra de la experiencia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/>
          </a:p>
        </p:txBody>
      </p:sp>
      <p:sp>
        <p:nvSpPr>
          <p:cNvPr id="13321" name="AutoShape 17" descr="Resultado de imagen para módula La palabra de la experiencia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3" y="3343702"/>
            <a:ext cx="2250217" cy="16986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416"/>
            <a:ext cx="2197290" cy="16479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8594"/>
            <a:ext cx="2334885" cy="1751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aprenden?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42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01625"/>
            <a:ext cx="11604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6563" y="1293813"/>
            <a:ext cx="8283575" cy="923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5400" dirty="0" smtClean="0"/>
              <a:t>Propuesta de ajuste</a:t>
            </a:r>
            <a:endParaRPr lang="es-MX" sz="5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513">
            <a:off x="563976" y="2882884"/>
            <a:ext cx="3088366" cy="2316274"/>
          </a:xfrm>
          <a:prstGeom prst="rect">
            <a:avLst/>
          </a:prstGeom>
        </p:spPr>
      </p:pic>
      <p:pic>
        <p:nvPicPr>
          <p:cNvPr id="1026" name="Picture 2" descr="https://lh3.googleusercontent.com/Pa9PvDySfHdP7TPvf9lPMGOXwt_CMVvrOgT8g-9VHZdH8FoO4HDFnCnEYWiHPVMc81pogLuKpd-qRpaGSEI8FvyaBkiSy-vyDTNhFfshUVrTKaHrMKWzu_o5oWZg0x5OAUqcvFE99fUCV4Xp39Hp6CD8LlArtLPXKwQlU5RZUwp_fEig5-2mZ7r1S6_Uftw6f0qVNgiBY9a6MfeoGojZsikEbVBypGMslq9kUU_BF5lRJ-XlkLRk9CAnX8Lq0Ch4uAokPguXAxlXBU2EC2MP8JXLrC-pUfR2GYWD1oeS2XfatErrx7WNag2XApY3CoiDL3JPcw6Wl92EZxrMfyfdI0bHKGND7wh67y00ZWjmw5q0OcRJ5NJruyCXIV-qu3UxXw-m-0zgLqbLF0VPiCl3IVfcaTbBfSglfxrktKrlwnXUuFV1T27Jrbxuhg5XE4T81VT4nv5n0FyxTqCDWIHmSRt6U2pxESly_Mg0hmwGFcZp7ZspSYsnGjkHwOsUxVOqqhhe2VSaKY6-GCXJ7NSBc_OYEdCB4SwFaBqMn53XK1f_wmCJqhp9jPMZJm0DmwlEPYeQw0BX8LANM0ALQ9UVCIxDQFncM5Uldw8Jw3n5uwpUx00F8V0_BBc7iOHI_MY=w1111-h626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43" y="4316072"/>
            <a:ext cx="3929895" cy="22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ExeVpUzG2FHZ2567E97Cd1KJKbbKUuR4JA4hUy0T9ZkfbI-p_KyldXaZCrBJsjcVRH8oApJzwNGoZMx9R1-ofFKwb82J_07F9cc4PV8C85E3Bt3dWoTV6xNlfKbH_yIYl8zfErehn1zztpdFdVoiVI6BvOS7fPr26sW79EI3UABOBH_2y45iFBYF4SKbovubxii1OlRYLEKcY-KC-3GqfylxdVtM3hX1q_7H9AoyxcAeljGWnzLtSJnLjwKxPvCPLIHksgc48OeONI3-k_UhqfYvlKH1mMRiqH_ZNvSl7b9Q9Kn4ehbBCfAGw1-zLIrKhZM9YJhfx1_X9LAxUKFlp8683kuZzOKhYc7b_Y-oTRQg2uNbqDpUoQALzkafhSolIGbavu1d4DUkG8hy5zbdSu3JjQ8q8CoL6-5Q7Mfz0Z9IWmQb8Yie-aPkKrh46XLZegg2BJTu0yezXbkoarnzUJhSE4UuQUiW-9BiIjO67azabkXX5z6ECIbKPzgIpx2Qbiqb6uBWSKiLLFhQq1MxDD-QAjkLiBH_gMfXnw2lZujCBXbmf7hJF4JuMYPsuJ5rxzba45IZyc42h2kqHZuqqoplrH9onUJkR72nD2eWbTH66lxg09wzDaSejyNAOsY=w1111-h626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05" y="2387718"/>
            <a:ext cx="2604317" cy="14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899592" y="2004119"/>
            <a:ext cx="2088827" cy="919162"/>
            <a:chOff x="2700338" y="1262063"/>
            <a:chExt cx="1728787" cy="919162"/>
          </a:xfrm>
        </p:grpSpPr>
        <p:sp>
          <p:nvSpPr>
            <p:cNvPr id="7175" name="AutoShape 29"/>
            <p:cNvSpPr>
              <a:spLocks noChangeArrowheads="1"/>
            </p:cNvSpPr>
            <p:nvPr/>
          </p:nvSpPr>
          <p:spPr bwMode="auto">
            <a:xfrm>
              <a:off x="2700338" y="1333500"/>
              <a:ext cx="1728787" cy="847725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76" name="Text Box 30"/>
            <p:cNvSpPr txBox="1">
              <a:spLocks noChangeArrowheads="1"/>
            </p:cNvSpPr>
            <p:nvPr/>
          </p:nvSpPr>
          <p:spPr bwMode="auto">
            <a:xfrm>
              <a:off x="2771775" y="1262063"/>
              <a:ext cx="1512888" cy="91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1600" b="1" dirty="0" smtClean="0"/>
                <a:t>Formación de alfabetizadores</a:t>
              </a:r>
              <a:endParaRPr lang="es-MX" sz="1600" b="1" dirty="0"/>
            </a:p>
            <a:p>
              <a:pPr algn="ctr" eaLnBrk="1" hangingPunct="1">
                <a:spcBef>
                  <a:spcPct val="35000"/>
                </a:spcBef>
              </a:pPr>
              <a:r>
                <a:rPr lang="es-MX" sz="1600" b="1" dirty="0"/>
                <a:t>24 horas</a:t>
              </a:r>
              <a:endParaRPr lang="es-ES" sz="1600" b="1" dirty="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779912" y="2004119"/>
            <a:ext cx="2016249" cy="954107"/>
            <a:chOff x="4716463" y="1262063"/>
            <a:chExt cx="1800225" cy="954107"/>
          </a:xfrm>
        </p:grpSpPr>
        <p:sp>
          <p:nvSpPr>
            <p:cNvPr id="7177" name="AutoShape 31"/>
            <p:cNvSpPr>
              <a:spLocks noChangeArrowheads="1"/>
            </p:cNvSpPr>
            <p:nvPr/>
          </p:nvSpPr>
          <p:spPr bwMode="auto">
            <a:xfrm>
              <a:off x="4716463" y="1333500"/>
              <a:ext cx="1800225" cy="847725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78" name="Text Box 32"/>
            <p:cNvSpPr txBox="1">
              <a:spLocks noChangeArrowheads="1"/>
            </p:cNvSpPr>
            <p:nvPr/>
          </p:nvSpPr>
          <p:spPr bwMode="auto">
            <a:xfrm>
              <a:off x="4716463" y="1262063"/>
              <a:ext cx="17272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1600" b="1" dirty="0" smtClean="0"/>
                <a:t>Fortalecimiento de la práctica</a:t>
              </a:r>
              <a:endParaRPr lang="es-MX" sz="1600" b="1" dirty="0"/>
            </a:p>
            <a:p>
              <a:pPr algn="ctr" eaLnBrk="1" hangingPunct="1">
                <a:spcBef>
                  <a:spcPct val="50000"/>
                </a:spcBef>
              </a:pPr>
              <a:r>
                <a:rPr lang="es-MX" sz="1600" b="1" dirty="0"/>
                <a:t>16 horas</a:t>
              </a:r>
              <a:endParaRPr lang="es-ES" sz="1600" b="1" dirty="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6516216" y="1991419"/>
            <a:ext cx="1944687" cy="954107"/>
            <a:chOff x="6516216" y="1249363"/>
            <a:chExt cx="1944687" cy="954107"/>
          </a:xfrm>
        </p:grpSpPr>
        <p:sp>
          <p:nvSpPr>
            <p:cNvPr id="7179" name="AutoShape 33"/>
            <p:cNvSpPr>
              <a:spLocks noChangeArrowheads="1"/>
            </p:cNvSpPr>
            <p:nvPr/>
          </p:nvSpPr>
          <p:spPr bwMode="auto">
            <a:xfrm>
              <a:off x="6516216" y="1333500"/>
              <a:ext cx="1943100" cy="847725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80" name="Text Box 34"/>
            <p:cNvSpPr txBox="1">
              <a:spLocks noChangeArrowheads="1"/>
            </p:cNvSpPr>
            <p:nvPr/>
          </p:nvSpPr>
          <p:spPr bwMode="auto">
            <a:xfrm>
              <a:off x="6587653" y="1249363"/>
              <a:ext cx="187325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1600" b="1" dirty="0" smtClean="0"/>
                <a:t>Conclusión del nivel inicial</a:t>
              </a:r>
              <a:endParaRPr lang="es-MX" sz="1600" b="1" dirty="0"/>
            </a:p>
            <a:p>
              <a:pPr algn="ctr" eaLnBrk="1" hangingPunct="1">
                <a:spcBef>
                  <a:spcPct val="50000"/>
                </a:spcBef>
              </a:pPr>
              <a:r>
                <a:rPr lang="es-MX" sz="1600" b="1" dirty="0"/>
                <a:t>16 horas</a:t>
              </a:r>
              <a:endParaRPr lang="es-ES" sz="1600" b="1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827584" y="2974434"/>
            <a:ext cx="2396376" cy="3862001"/>
            <a:chOff x="1403648" y="2341563"/>
            <a:chExt cx="1780708" cy="3290706"/>
          </a:xfrm>
        </p:grpSpPr>
        <p:sp>
          <p:nvSpPr>
            <p:cNvPr id="7181" name="Rectangle 37"/>
            <p:cNvSpPr>
              <a:spLocks noChangeArrowheads="1"/>
            </p:cNvSpPr>
            <p:nvPr/>
          </p:nvSpPr>
          <p:spPr bwMode="auto">
            <a:xfrm>
              <a:off x="1403648" y="2413000"/>
              <a:ext cx="1727200" cy="2952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91" name="Rectangle 54"/>
            <p:cNvSpPr>
              <a:spLocks noChangeArrowheads="1"/>
            </p:cNvSpPr>
            <p:nvPr/>
          </p:nvSpPr>
          <p:spPr bwMode="auto">
            <a:xfrm>
              <a:off x="1617960" y="5365750"/>
              <a:ext cx="1512888" cy="215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92" name="Text Box 55"/>
            <p:cNvSpPr txBox="1">
              <a:spLocks noChangeArrowheads="1"/>
            </p:cNvSpPr>
            <p:nvPr/>
          </p:nvSpPr>
          <p:spPr bwMode="auto">
            <a:xfrm>
              <a:off x="1692573" y="5317571"/>
              <a:ext cx="1366837" cy="314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dirty="0"/>
                <a:t>Evaluación</a:t>
              </a:r>
              <a:endParaRPr lang="es-ES" dirty="0"/>
            </a:p>
          </p:txBody>
        </p:sp>
        <p:sp>
          <p:nvSpPr>
            <p:cNvPr id="7193" name="Text Box 59"/>
            <p:cNvSpPr txBox="1">
              <a:spLocks noChangeArrowheads="1"/>
            </p:cNvSpPr>
            <p:nvPr/>
          </p:nvSpPr>
          <p:spPr bwMode="auto">
            <a:xfrm>
              <a:off x="1457156" y="2341563"/>
              <a:ext cx="1727200" cy="275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dirty="0"/>
                <a:t> </a:t>
              </a:r>
              <a:r>
                <a:rPr lang="es-MX" sz="1200" dirty="0" smtClean="0"/>
                <a:t>Situación del analfabetismo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200" dirty="0" smtClean="0"/>
                <a:t>Características del analfabeta y motivación para alfabetizarse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200" dirty="0" smtClean="0"/>
                <a:t>Características del nivel inicial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200" dirty="0" smtClean="0"/>
                <a:t>Características y práctica inicial del método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200" dirty="0" err="1" smtClean="0"/>
                <a:t>Letramiento</a:t>
              </a:r>
              <a:r>
                <a:rPr lang="es-MX" sz="1200" dirty="0" smtClean="0"/>
                <a:t> de ambientes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200" dirty="0" smtClean="0"/>
                <a:t>Evaluación y acreditación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200" dirty="0" smtClean="0"/>
                <a:t>Papel del alfabetizador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ES" sz="1200" dirty="0" smtClean="0"/>
                <a:t>Tareas del enlace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ES" sz="1200" dirty="0" smtClean="0"/>
                <a:t>Acompañamiento pedagógico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ES" sz="1200" dirty="0" smtClean="0"/>
                <a:t>Formación de asesores</a:t>
              </a: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491880" y="3045871"/>
            <a:ext cx="2376860" cy="3802810"/>
            <a:chOff x="4787900" y="2413000"/>
            <a:chExt cx="1728788" cy="3229763"/>
          </a:xfrm>
        </p:grpSpPr>
        <p:sp>
          <p:nvSpPr>
            <p:cNvPr id="7182" name="Rectangle 38"/>
            <p:cNvSpPr>
              <a:spLocks noChangeArrowheads="1"/>
            </p:cNvSpPr>
            <p:nvPr/>
          </p:nvSpPr>
          <p:spPr bwMode="auto">
            <a:xfrm>
              <a:off x="4787900" y="2413000"/>
              <a:ext cx="1728788" cy="2952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89" name="Rectangle 52"/>
            <p:cNvSpPr>
              <a:spLocks noChangeArrowheads="1"/>
            </p:cNvSpPr>
            <p:nvPr/>
          </p:nvSpPr>
          <p:spPr bwMode="auto">
            <a:xfrm>
              <a:off x="5003800" y="5365750"/>
              <a:ext cx="1512888" cy="215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90" name="Text Box 53"/>
            <p:cNvSpPr txBox="1">
              <a:spLocks noChangeArrowheads="1"/>
            </p:cNvSpPr>
            <p:nvPr/>
          </p:nvSpPr>
          <p:spPr bwMode="auto">
            <a:xfrm>
              <a:off x="5149850" y="5329086"/>
              <a:ext cx="1366838" cy="31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dirty="0"/>
                <a:t>Evaluación</a:t>
              </a:r>
              <a:endParaRPr lang="es-ES" dirty="0"/>
            </a:p>
          </p:txBody>
        </p:sp>
        <p:sp>
          <p:nvSpPr>
            <p:cNvPr id="7195" name="Text Box 61"/>
            <p:cNvSpPr txBox="1">
              <a:spLocks noChangeArrowheads="1"/>
            </p:cNvSpPr>
            <p:nvPr/>
          </p:nvSpPr>
          <p:spPr bwMode="auto">
            <a:xfrm>
              <a:off x="4859338" y="2486025"/>
              <a:ext cx="1584325" cy="2640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400" dirty="0" smtClean="0"/>
                <a:t>Practica y problemática de aplicación del método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400" dirty="0" smtClean="0"/>
                <a:t>Estrategias de retención, aprendizaje diferenciado y trabajo grupal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400" dirty="0" smtClean="0"/>
                <a:t>Fortalecimiento de la práctica alfabetizadora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400" dirty="0" smtClean="0"/>
                <a:t>Planificación de asesorías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400" dirty="0" smtClean="0"/>
                <a:t>Perfil de egreso primer módulo</a:t>
              </a:r>
              <a:endParaRPr lang="es-ES" sz="14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300192" y="3045871"/>
            <a:ext cx="2520280" cy="3802809"/>
            <a:chOff x="6804025" y="2413000"/>
            <a:chExt cx="2016125" cy="3228747"/>
          </a:xfrm>
        </p:grpSpPr>
        <p:sp>
          <p:nvSpPr>
            <p:cNvPr id="7183" name="Rectangle 39"/>
            <p:cNvSpPr>
              <a:spLocks noChangeArrowheads="1"/>
            </p:cNvSpPr>
            <p:nvPr/>
          </p:nvSpPr>
          <p:spPr bwMode="auto">
            <a:xfrm>
              <a:off x="6804025" y="2413000"/>
              <a:ext cx="1944688" cy="2952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87" name="Rectangle 50"/>
            <p:cNvSpPr>
              <a:spLocks noChangeArrowheads="1"/>
            </p:cNvSpPr>
            <p:nvPr/>
          </p:nvSpPr>
          <p:spPr bwMode="auto">
            <a:xfrm>
              <a:off x="7235825" y="5365750"/>
              <a:ext cx="1512888" cy="215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188" name="Text Box 51"/>
            <p:cNvSpPr txBox="1">
              <a:spLocks noChangeArrowheads="1"/>
            </p:cNvSpPr>
            <p:nvPr/>
          </p:nvSpPr>
          <p:spPr bwMode="auto">
            <a:xfrm>
              <a:off x="7308850" y="5294313"/>
              <a:ext cx="1366838" cy="32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/>
                <a:t>Evaluación</a:t>
              </a:r>
              <a:endParaRPr lang="es-ES"/>
            </a:p>
          </p:txBody>
        </p:sp>
        <p:sp>
          <p:nvSpPr>
            <p:cNvPr id="7196" name="Text Box 62"/>
            <p:cNvSpPr txBox="1">
              <a:spLocks noChangeArrowheads="1"/>
            </p:cNvSpPr>
            <p:nvPr/>
          </p:nvSpPr>
          <p:spPr bwMode="auto">
            <a:xfrm>
              <a:off x="6877050" y="2413000"/>
              <a:ext cx="1943100" cy="3228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dirty="0"/>
                <a:t> </a:t>
              </a:r>
              <a:r>
                <a:rPr lang="es-MX" sz="1400" dirty="0" smtClean="0"/>
                <a:t>Perfil de ingreso de educandos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400" dirty="0" smtClean="0"/>
                <a:t>Estrategias para regularizar competencias de ingreso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400" dirty="0" smtClean="0"/>
                <a:t>Perfil de egreso Para empezar y Matemáticas para empezar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400" dirty="0" smtClean="0"/>
                <a:t>Metodologías modulares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400" dirty="0" smtClean="0"/>
                <a:t>Enriquecimiento de ambientes letrados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400" dirty="0" smtClean="0"/>
                <a:t>Papel del alfabetizador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s-MX" sz="1400" dirty="0" smtClean="0"/>
                <a:t>Continuidad educativa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s-ES" sz="1400" dirty="0"/>
            </a:p>
          </p:txBody>
        </p:sp>
      </p:grpSp>
      <p:sp>
        <p:nvSpPr>
          <p:cNvPr id="5" name="Rectángulo 4"/>
          <p:cNvSpPr/>
          <p:nvPr/>
        </p:nvSpPr>
        <p:spPr>
          <a:xfrm>
            <a:off x="327546" y="1282890"/>
            <a:ext cx="8492926" cy="55955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Esquema de formación de formadores de alfabetizadores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7898917" y="352869"/>
            <a:ext cx="1120798" cy="959325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56 horas</a:t>
            </a:r>
          </a:p>
        </p:txBody>
      </p:sp>
    </p:spTree>
    <p:extLst>
      <p:ext uri="{BB962C8B-B14F-4D97-AF65-F5344CB8AC3E}">
        <p14:creationId xmlns:p14="http://schemas.microsoft.com/office/powerpoint/2010/main" val="1606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29 Grupo"/>
          <p:cNvGrpSpPr>
            <a:grpSpLocks/>
          </p:cNvGrpSpPr>
          <p:nvPr/>
        </p:nvGrpSpPr>
        <p:grpSpPr bwMode="auto">
          <a:xfrm>
            <a:off x="555544" y="2056376"/>
            <a:ext cx="2088233" cy="968375"/>
            <a:chOff x="755576" y="2851005"/>
            <a:chExt cx="3096344" cy="1393069"/>
          </a:xfrm>
        </p:grpSpPr>
        <p:sp>
          <p:nvSpPr>
            <p:cNvPr id="31" name="30 Rectángulo redondeado"/>
            <p:cNvSpPr/>
            <p:nvPr/>
          </p:nvSpPr>
          <p:spPr>
            <a:xfrm>
              <a:off x="755576" y="2853288"/>
              <a:ext cx="3096344" cy="136794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755576" y="2851005"/>
              <a:ext cx="3096344" cy="1393069"/>
            </a:xfrm>
            <a:prstGeom prst="rect">
              <a:avLst/>
            </a:prstGeom>
            <a:solidFill>
              <a:srgbClr val="ECD4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ctr">
                <a:defRPr>
                  <a:solidFill>
                    <a:schemeClr val="lt1"/>
                  </a:solidFill>
                  <a:latin typeface="+mn-lt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pPr>
                <a:defRPr/>
              </a:pPr>
              <a:r>
                <a:rPr lang="es-MX" sz="2000" b="1" dirty="0" smtClean="0">
                  <a:solidFill>
                    <a:schemeClr val="tx1"/>
                  </a:solidFill>
                </a:rPr>
                <a:t>Para ser alfabetizador</a:t>
              </a:r>
            </a:p>
            <a:p>
              <a:pPr>
                <a:defRPr/>
              </a:pPr>
              <a:r>
                <a:rPr lang="es-MX" sz="2000" b="1" dirty="0" smtClean="0">
                  <a:solidFill>
                    <a:schemeClr val="tx1"/>
                  </a:solidFill>
                </a:rPr>
                <a:t>16 h</a:t>
              </a:r>
              <a:endParaRPr lang="es-MX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32 Cruz"/>
          <p:cNvSpPr/>
          <p:nvPr/>
        </p:nvSpPr>
        <p:spPr bwMode="auto">
          <a:xfrm>
            <a:off x="2931808" y="2476591"/>
            <a:ext cx="322262" cy="319088"/>
          </a:xfrm>
          <a:prstGeom prst="plu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1760" name="35 CuadroTexto"/>
          <p:cNvSpPr txBox="1">
            <a:spLocks noChangeArrowheads="1"/>
          </p:cNvSpPr>
          <p:nvPr/>
        </p:nvSpPr>
        <p:spPr bwMode="auto">
          <a:xfrm>
            <a:off x="3435865" y="2075599"/>
            <a:ext cx="2088231" cy="954563"/>
          </a:xfrm>
          <a:prstGeom prst="rect">
            <a:avLst/>
          </a:prstGeom>
          <a:solidFill>
            <a:srgbClr val="C7E6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altLang="es-MX" sz="2000" b="1" dirty="0"/>
              <a:t>Para mejorar la práctica </a:t>
            </a:r>
          </a:p>
          <a:p>
            <a:pPr algn="ctr" eaLnBrk="1" hangingPunct="1"/>
            <a:r>
              <a:rPr lang="es-MX" altLang="es-MX" sz="1600" b="1" dirty="0" smtClean="0"/>
              <a:t>16 </a:t>
            </a:r>
            <a:r>
              <a:rPr lang="es-MX" altLang="es-MX" sz="1600" b="1" dirty="0"/>
              <a:t>h</a:t>
            </a:r>
          </a:p>
        </p:txBody>
      </p:sp>
      <p:sp>
        <p:nvSpPr>
          <p:cNvPr id="37" name="36 Cruz"/>
          <p:cNvSpPr/>
          <p:nvPr/>
        </p:nvSpPr>
        <p:spPr bwMode="auto">
          <a:xfrm>
            <a:off x="5705889" y="2462776"/>
            <a:ext cx="322263" cy="319087"/>
          </a:xfrm>
          <a:prstGeom prst="plu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grpSp>
        <p:nvGrpSpPr>
          <p:cNvPr id="31751" name="37 Grupo"/>
          <p:cNvGrpSpPr>
            <a:grpSpLocks/>
          </p:cNvGrpSpPr>
          <p:nvPr/>
        </p:nvGrpSpPr>
        <p:grpSpPr bwMode="auto">
          <a:xfrm>
            <a:off x="6290436" y="2021452"/>
            <a:ext cx="2185988" cy="1004172"/>
            <a:chOff x="4705503" y="3356992"/>
            <a:chExt cx="3041111" cy="1297270"/>
          </a:xfrm>
        </p:grpSpPr>
        <p:sp>
          <p:nvSpPr>
            <p:cNvPr id="39" name="38 Rectángulo"/>
            <p:cNvSpPr/>
            <p:nvPr/>
          </p:nvSpPr>
          <p:spPr>
            <a:xfrm>
              <a:off x="4787218" y="3356992"/>
              <a:ext cx="2959396" cy="1296144"/>
            </a:xfrm>
            <a:prstGeom prst="rect">
              <a:avLst/>
            </a:prstGeom>
            <a:solidFill>
              <a:srgbClr val="A8C1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31758" name="39 CuadroTexto"/>
            <p:cNvSpPr txBox="1">
              <a:spLocks noChangeArrowheads="1"/>
            </p:cNvSpPr>
            <p:nvPr/>
          </p:nvSpPr>
          <p:spPr bwMode="auto">
            <a:xfrm>
              <a:off x="4705503" y="3421669"/>
              <a:ext cx="2958590" cy="123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s-MX" altLang="es-MX" sz="2000" b="1" dirty="0"/>
                <a:t>Para concluir el nivel inicial</a:t>
              </a:r>
            </a:p>
            <a:p>
              <a:pPr algn="ctr" eaLnBrk="1" hangingPunct="1"/>
              <a:r>
                <a:rPr lang="es-MX" altLang="es-MX" sz="1600" b="1" dirty="0" smtClean="0"/>
                <a:t>16 </a:t>
              </a:r>
              <a:r>
                <a:rPr lang="es-MX" altLang="es-MX" sz="1600" b="1" dirty="0"/>
                <a:t>h</a:t>
              </a:r>
            </a:p>
          </p:txBody>
        </p:sp>
      </p:grp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272955" y="3144661"/>
            <a:ext cx="2524836" cy="313932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altLang="es-MX" dirty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Situación del analfabetismo </a:t>
            </a:r>
          </a:p>
          <a:p>
            <a:pPr marL="342900" lvl="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altLang="es-MX" dirty="0" smtClean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Concepto </a:t>
            </a:r>
            <a:r>
              <a:rPr lang="es-MX" altLang="es-MX" dirty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de alfabetización</a:t>
            </a:r>
          </a:p>
          <a:p>
            <a:pPr marL="342900" lvl="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altLang="es-MX" dirty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Estructura del Nivel Inicial</a:t>
            </a:r>
          </a:p>
          <a:p>
            <a:pPr marL="342900" lvl="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altLang="es-MX" dirty="0" smtClean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El método Palabra generadora y su aplicación</a:t>
            </a:r>
            <a:endParaRPr lang="es-MX" altLang="es-MX" dirty="0">
              <a:solidFill>
                <a:srgbClr val="404040"/>
              </a:solidFill>
              <a:ea typeface="MS PGothic" pitchFamily="34" charset="-128"/>
              <a:cs typeface="Arial" charset="0"/>
            </a:endParaRPr>
          </a:p>
          <a:p>
            <a:pPr marL="342900" lvl="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altLang="es-MX" dirty="0" smtClean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Papel </a:t>
            </a:r>
            <a:r>
              <a:rPr lang="es-MX" altLang="es-MX" dirty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del </a:t>
            </a:r>
            <a:r>
              <a:rPr lang="es-MX" altLang="es-MX" dirty="0" smtClean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alfabetizador</a:t>
            </a:r>
            <a:endParaRPr lang="es-MX" altLang="es-MX" dirty="0">
              <a:solidFill>
                <a:srgbClr val="40404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3003816" y="3144661"/>
            <a:ext cx="2998588" cy="304698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Acompañamiento de la práctica</a:t>
            </a:r>
          </a:p>
          <a:p>
            <a:pPr marL="34290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Diversificación de estrategias para atender contextos y necesidades específicas</a:t>
            </a:r>
          </a:p>
          <a:p>
            <a:pPr marL="34290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600" dirty="0" smtClean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Acciones </a:t>
            </a:r>
            <a:r>
              <a:rPr lang="es-MX" sz="1600" dirty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para mejorar la aplicación del planteamiento metodológico</a:t>
            </a:r>
          </a:p>
          <a:p>
            <a:pPr marL="34290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Estrategias para motivar la permanencia</a:t>
            </a: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6316184" y="3133623"/>
            <a:ext cx="2304256" cy="258532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Módulos Para empezar </a:t>
            </a:r>
            <a:r>
              <a:rPr lang="es-MX" dirty="0" smtClean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y Matemáticas </a:t>
            </a:r>
            <a:r>
              <a:rPr lang="es-MX" dirty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para empezar</a:t>
            </a:r>
          </a:p>
          <a:p>
            <a:pPr marL="34290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Enfoque y contenidos</a:t>
            </a:r>
          </a:p>
          <a:p>
            <a:pPr marL="34290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Metodología</a:t>
            </a:r>
          </a:p>
          <a:p>
            <a:pPr marL="34290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Materiales</a:t>
            </a:r>
          </a:p>
          <a:p>
            <a:pPr marL="342900" indent="-342900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404040"/>
                </a:solidFill>
                <a:ea typeface="MS PGothic" pitchFamily="34" charset="-128"/>
                <a:cs typeface="Arial" charset="0"/>
              </a:rPr>
              <a:t> Evaluación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401649" y="3042665"/>
            <a:ext cx="8280919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477672" y="1214651"/>
            <a:ext cx="8270543" cy="6277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Esquema de formación de alfabetizadores HH</a:t>
            </a:r>
            <a:endParaRPr lang="es-MX" sz="3200" dirty="0"/>
          </a:p>
        </p:txBody>
      </p:sp>
      <p:sp>
        <p:nvSpPr>
          <p:cNvPr id="2" name="Rectángulo 1"/>
          <p:cNvSpPr/>
          <p:nvPr/>
        </p:nvSpPr>
        <p:spPr>
          <a:xfrm>
            <a:off x="6362442" y="5718946"/>
            <a:ext cx="2257997" cy="477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</a:t>
            </a:r>
            <a:endParaRPr lang="es-MX" dirty="0"/>
          </a:p>
        </p:txBody>
      </p:sp>
      <p:sp>
        <p:nvSpPr>
          <p:cNvPr id="17" name="Rectángulo 16"/>
          <p:cNvSpPr/>
          <p:nvPr/>
        </p:nvSpPr>
        <p:spPr>
          <a:xfrm>
            <a:off x="555544" y="6283982"/>
            <a:ext cx="2257997" cy="477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</a:t>
            </a:r>
            <a:endParaRPr lang="es-MX" dirty="0"/>
          </a:p>
        </p:txBody>
      </p:sp>
      <p:sp>
        <p:nvSpPr>
          <p:cNvPr id="18" name="Rectángulo 17"/>
          <p:cNvSpPr/>
          <p:nvPr/>
        </p:nvSpPr>
        <p:spPr>
          <a:xfrm>
            <a:off x="3744407" y="6231666"/>
            <a:ext cx="2257997" cy="477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24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9522" y="2997926"/>
            <a:ext cx="476143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4" charset="-128"/>
              </a:rPr>
              <a:t>¡Gracias!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dirty="0" smtClean="0"/>
              <a:t>Propósito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 bwMode="auto">
          <a:xfrm>
            <a:off x="968991" y="1600200"/>
            <a:ext cx="7233314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s-MX" altLang="es-MX" dirty="0" smtClean="0"/>
          </a:p>
          <a:p>
            <a:pPr marL="0" indent="0">
              <a:buNone/>
            </a:pPr>
            <a:r>
              <a:rPr lang="es-MX" altLang="es-MX" dirty="0" smtClean="0"/>
              <a:t>Analizar el esquema de formación de alfabetizadores hispanohablantes a la luz de las propuestas de los Institutos y delegaciones del INEA, para mejorar</a:t>
            </a:r>
            <a:endParaRPr lang="es-MX" altLang="es-MX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Título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mtClean="0"/>
              <a:t>Agenda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1400174"/>
            <a:ext cx="8229600" cy="52462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z="2800" dirty="0" smtClean="0"/>
              <a:t>Bienvenida </a:t>
            </a:r>
          </a:p>
          <a:p>
            <a:r>
              <a:rPr lang="es-MX" altLang="es-MX" sz="2800" dirty="0" smtClean="0"/>
              <a:t>Presentación de la experiencia</a:t>
            </a:r>
          </a:p>
          <a:p>
            <a:r>
              <a:rPr lang="es-MX" altLang="es-MX" sz="2800" dirty="0" smtClean="0"/>
              <a:t>Análisis de la situación actual</a:t>
            </a:r>
          </a:p>
          <a:p>
            <a:pPr lvl="1"/>
            <a:r>
              <a:rPr lang="es-MX" sz="2400" dirty="0"/>
              <a:t>Lo que han hecho</a:t>
            </a:r>
          </a:p>
          <a:p>
            <a:pPr lvl="1"/>
            <a:r>
              <a:rPr lang="es-MX" sz="2400" dirty="0"/>
              <a:t>Problemas </a:t>
            </a:r>
            <a:r>
              <a:rPr lang="es-MX" sz="2400" dirty="0" smtClean="0"/>
              <a:t>enfrentados y alternativas </a:t>
            </a:r>
            <a:r>
              <a:rPr lang="es-MX" sz="2400" dirty="0"/>
              <a:t>de solución</a:t>
            </a:r>
          </a:p>
          <a:p>
            <a:pPr lvl="1"/>
            <a:r>
              <a:rPr lang="es-MX" sz="2400" dirty="0" smtClean="0"/>
              <a:t>¿Qué aprenden?</a:t>
            </a:r>
            <a:endParaRPr lang="es-MX" sz="2400" dirty="0"/>
          </a:p>
          <a:p>
            <a:r>
              <a:rPr lang="es-MX" altLang="es-MX" sz="2800" dirty="0" smtClean="0"/>
              <a:t>Propuesta de ajuste </a:t>
            </a:r>
          </a:p>
          <a:p>
            <a:pPr lvl="1"/>
            <a:r>
              <a:rPr lang="es-MX" sz="2400" dirty="0"/>
              <a:t>Duración </a:t>
            </a:r>
          </a:p>
          <a:p>
            <a:pPr lvl="1"/>
            <a:r>
              <a:rPr lang="es-MX" sz="2400" dirty="0" smtClean="0"/>
              <a:t>Contenidos </a:t>
            </a:r>
            <a:endParaRPr lang="es-MX" sz="2400" dirty="0"/>
          </a:p>
          <a:p>
            <a:pPr lvl="1"/>
            <a:r>
              <a:rPr lang="es-MX" sz="2400" dirty="0"/>
              <a:t>Modalidades y modos de impartición</a:t>
            </a:r>
            <a:endParaRPr lang="es-MX" alt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17091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99483" y="2879480"/>
            <a:ext cx="7772400" cy="1005906"/>
          </a:xfrm>
        </p:spPr>
        <p:txBody>
          <a:bodyPr/>
          <a:lstStyle/>
          <a:p>
            <a:r>
              <a:rPr lang="es-MX" dirty="0" smtClean="0"/>
              <a:t>Puebla presenta…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599483" y="1596590"/>
            <a:ext cx="7772400" cy="926721"/>
          </a:xfrm>
        </p:spPr>
        <p:txBody>
          <a:bodyPr/>
          <a:lstStyle/>
          <a:p>
            <a:r>
              <a:rPr lang="es-MX" sz="4800" dirty="0" smtClean="0"/>
              <a:t>La experiencia estatal</a:t>
            </a:r>
            <a:endParaRPr lang="es-MX" sz="4800" dirty="0"/>
          </a:p>
        </p:txBody>
      </p:sp>
      <p:pic>
        <p:nvPicPr>
          <p:cNvPr id="65538" name="Picture 2" descr="Resultado de imagen para puebla tur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51" y="3830584"/>
            <a:ext cx="4944149" cy="301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9"/>
          <a:stretch/>
        </p:blipFill>
        <p:spPr>
          <a:xfrm>
            <a:off x="510799" y="4241555"/>
            <a:ext cx="3689052" cy="261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01625"/>
            <a:ext cx="11604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2588" y="1293813"/>
            <a:ext cx="8366125" cy="8302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4800" dirty="0"/>
              <a:t>Situación actual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50" y="2699159"/>
            <a:ext cx="2701134" cy="20258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629308"/>
            <a:ext cx="2732494" cy="20493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50" y="4678680"/>
            <a:ext cx="2701134" cy="2025851"/>
          </a:xfrm>
          <a:prstGeom prst="rect">
            <a:avLst/>
          </a:prstGeom>
        </p:spPr>
      </p:pic>
      <p:pic>
        <p:nvPicPr>
          <p:cNvPr id="18441" name="Picture 9" descr="Resultado de imagen para alfabetizador ine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20" y="4738358"/>
            <a:ext cx="2729330" cy="19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 equipo</a:t>
            </a:r>
          </a:p>
          <a:p>
            <a:pPr lvl="1"/>
            <a:r>
              <a:rPr lang="es-MX" dirty="0" smtClean="0"/>
              <a:t>Comentar y escribir en las hojas de colores acerca de los aspectos:</a:t>
            </a:r>
          </a:p>
          <a:p>
            <a:pPr lvl="2"/>
            <a:r>
              <a:rPr lang="es-MX" dirty="0"/>
              <a:t>Lo que han hecho</a:t>
            </a:r>
          </a:p>
          <a:p>
            <a:pPr lvl="2"/>
            <a:r>
              <a:rPr lang="es-MX" dirty="0"/>
              <a:t>Problemas </a:t>
            </a:r>
            <a:r>
              <a:rPr lang="es-MX" dirty="0" smtClean="0"/>
              <a:t>enfrentados y alternativas </a:t>
            </a:r>
            <a:r>
              <a:rPr lang="es-MX" dirty="0"/>
              <a:t>de solución</a:t>
            </a:r>
          </a:p>
          <a:p>
            <a:pPr lvl="2"/>
            <a:r>
              <a:rPr lang="es-MX" dirty="0" smtClean="0"/>
              <a:t>¿Qué aprenden?</a:t>
            </a:r>
            <a:endParaRPr lang="es-MX" dirty="0"/>
          </a:p>
          <a:p>
            <a:pPr lvl="1"/>
            <a:r>
              <a:rPr lang="es-MX" dirty="0" smtClean="0"/>
              <a:t>Preparar presentación</a:t>
            </a:r>
          </a:p>
          <a:p>
            <a:r>
              <a:rPr lang="es-MX" dirty="0" smtClean="0"/>
              <a:t>En grupo</a:t>
            </a:r>
          </a:p>
          <a:p>
            <a:pPr lvl="1"/>
            <a:r>
              <a:rPr lang="es-MX" dirty="0" smtClean="0"/>
              <a:t>Presentar y enriquecer resultados</a:t>
            </a:r>
          </a:p>
        </p:txBody>
      </p:sp>
    </p:spTree>
    <p:extLst>
      <p:ext uri="{BB962C8B-B14F-4D97-AF65-F5344CB8AC3E}">
        <p14:creationId xmlns:p14="http://schemas.microsoft.com/office/powerpoint/2010/main" val="25560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Equipos</a:t>
            </a:r>
            <a:endParaRPr lang="es-MX" dirty="0"/>
          </a:p>
        </p:txBody>
      </p:sp>
      <p:sp>
        <p:nvSpPr>
          <p:cNvPr id="10" name="Elipse 9"/>
          <p:cNvSpPr/>
          <p:nvPr/>
        </p:nvSpPr>
        <p:spPr>
          <a:xfrm>
            <a:off x="376676" y="1613686"/>
            <a:ext cx="2980673" cy="2033516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Equipo 1</a:t>
            </a:r>
          </a:p>
          <a:p>
            <a:pPr algn="ctr"/>
            <a:r>
              <a:rPr lang="es-MX" sz="2000" dirty="0" smtClean="0"/>
              <a:t>Baja California Sur</a:t>
            </a:r>
          </a:p>
          <a:p>
            <a:pPr algn="ctr"/>
            <a:r>
              <a:rPr lang="es-MX" sz="2000" dirty="0" smtClean="0"/>
              <a:t>Zacatecas</a:t>
            </a:r>
          </a:p>
          <a:p>
            <a:pPr algn="ctr"/>
            <a:r>
              <a:rPr lang="es-MX" sz="2000" dirty="0" smtClean="0"/>
              <a:t>Coahuila</a:t>
            </a:r>
            <a:endParaRPr lang="es-MX" sz="2000" dirty="0"/>
          </a:p>
        </p:txBody>
      </p:sp>
      <p:sp>
        <p:nvSpPr>
          <p:cNvPr id="11" name="Elipse 10"/>
          <p:cNvSpPr/>
          <p:nvPr/>
        </p:nvSpPr>
        <p:spPr>
          <a:xfrm>
            <a:off x="1104006" y="4197148"/>
            <a:ext cx="3026456" cy="2033516"/>
          </a:xfrm>
          <a:prstGeom prst="ellipse">
            <a:avLst/>
          </a:prstGeom>
          <a:solidFill>
            <a:srgbClr val="92D05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Equipo 2</a:t>
            </a:r>
          </a:p>
          <a:p>
            <a:pPr algn="ctr"/>
            <a:r>
              <a:rPr lang="es-MX" sz="2000" dirty="0" smtClean="0"/>
              <a:t>Yucatán </a:t>
            </a:r>
          </a:p>
          <a:p>
            <a:pPr algn="ctr"/>
            <a:r>
              <a:rPr lang="es-MX" sz="2000" dirty="0" smtClean="0"/>
              <a:t>Puebla</a:t>
            </a:r>
          </a:p>
          <a:p>
            <a:pPr algn="ctr"/>
            <a:r>
              <a:rPr lang="es-MX" sz="2000" dirty="0" smtClean="0"/>
              <a:t>Veracruz</a:t>
            </a:r>
          </a:p>
          <a:p>
            <a:pPr algn="ctr"/>
            <a:r>
              <a:rPr lang="es-MX" sz="2000" dirty="0" smtClean="0"/>
              <a:t>Estado de México</a:t>
            </a:r>
            <a:endParaRPr lang="es-MX" sz="2000" dirty="0"/>
          </a:p>
        </p:txBody>
      </p:sp>
      <p:sp>
        <p:nvSpPr>
          <p:cNvPr id="12" name="Elipse 11"/>
          <p:cNvSpPr/>
          <p:nvPr/>
        </p:nvSpPr>
        <p:spPr>
          <a:xfrm>
            <a:off x="6530454" y="1273604"/>
            <a:ext cx="2613546" cy="2033516"/>
          </a:xfrm>
          <a:prstGeom prst="ellipse">
            <a:avLst/>
          </a:prstGeom>
          <a:solidFill>
            <a:srgbClr val="FF99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Equipo 4</a:t>
            </a:r>
          </a:p>
          <a:p>
            <a:pPr algn="ctr"/>
            <a:r>
              <a:rPr lang="es-MX" sz="2000" dirty="0" smtClean="0"/>
              <a:t>San Luis Potosí</a:t>
            </a:r>
          </a:p>
          <a:p>
            <a:pPr algn="ctr"/>
            <a:r>
              <a:rPr lang="es-MX" sz="2000" dirty="0" smtClean="0"/>
              <a:t>Nayarit</a:t>
            </a:r>
          </a:p>
          <a:p>
            <a:pPr algn="ctr"/>
            <a:r>
              <a:rPr lang="es-MX" sz="2000" dirty="0" smtClean="0"/>
              <a:t>Querétaro</a:t>
            </a:r>
            <a:endParaRPr lang="es-MX" sz="2000" dirty="0"/>
          </a:p>
        </p:txBody>
      </p:sp>
      <p:sp>
        <p:nvSpPr>
          <p:cNvPr id="13" name="Elipse 12"/>
          <p:cNvSpPr/>
          <p:nvPr/>
        </p:nvSpPr>
        <p:spPr>
          <a:xfrm>
            <a:off x="3632449" y="2237583"/>
            <a:ext cx="2402006" cy="20335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Equipo 3</a:t>
            </a:r>
          </a:p>
          <a:p>
            <a:pPr algn="ctr"/>
            <a:r>
              <a:rPr lang="es-MX" sz="2000" dirty="0" smtClean="0"/>
              <a:t>Morelos</a:t>
            </a:r>
          </a:p>
          <a:p>
            <a:pPr algn="ctr"/>
            <a:r>
              <a:rPr lang="es-MX" sz="2000" dirty="0" smtClean="0"/>
              <a:t>Sinaloa</a:t>
            </a:r>
          </a:p>
          <a:p>
            <a:pPr algn="ctr"/>
            <a:r>
              <a:rPr lang="es-MX" sz="2000" dirty="0" smtClean="0"/>
              <a:t>Michoacán</a:t>
            </a:r>
            <a:endParaRPr lang="es-MX" sz="2000" dirty="0"/>
          </a:p>
        </p:txBody>
      </p:sp>
      <p:sp>
        <p:nvSpPr>
          <p:cNvPr id="14" name="Elipse 13"/>
          <p:cNvSpPr/>
          <p:nvPr/>
        </p:nvSpPr>
        <p:spPr>
          <a:xfrm>
            <a:off x="5878512" y="3849383"/>
            <a:ext cx="2402006" cy="2033516"/>
          </a:xfrm>
          <a:prstGeom prst="ellipse">
            <a:avLst/>
          </a:prstGeom>
          <a:solidFill>
            <a:srgbClr val="FFFF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dk1"/>
                </a:solidFill>
              </a:rPr>
              <a:t>Equipo 5</a:t>
            </a:r>
          </a:p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Nuevo León</a:t>
            </a:r>
          </a:p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Oaxaca</a:t>
            </a:r>
          </a:p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Chihuahua</a:t>
            </a:r>
          </a:p>
        </p:txBody>
      </p:sp>
    </p:spTree>
    <p:extLst>
      <p:ext uri="{BB962C8B-B14F-4D97-AF65-F5344CB8AC3E}">
        <p14:creationId xmlns:p14="http://schemas.microsoft.com/office/powerpoint/2010/main" val="894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 hecho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0891" y="1652452"/>
            <a:ext cx="8229600" cy="4709160"/>
          </a:xfrm>
        </p:spPr>
        <p:txBody>
          <a:bodyPr/>
          <a:lstStyle/>
          <a:p>
            <a:r>
              <a:rPr lang="es-MX" sz="2800" dirty="0" smtClean="0"/>
              <a:t>De la formación de alfabetizadores</a:t>
            </a:r>
          </a:p>
          <a:p>
            <a:pPr lvl="1"/>
            <a:r>
              <a:rPr lang="es-MX" sz="2400" dirty="0" smtClean="0"/>
              <a:t>¿Cuántos?</a:t>
            </a:r>
          </a:p>
          <a:p>
            <a:pPr lvl="2"/>
            <a:r>
              <a:rPr lang="es-MX" sz="2000" dirty="0" smtClean="0"/>
              <a:t>Cursos impartidos</a:t>
            </a:r>
          </a:p>
          <a:p>
            <a:pPr lvl="2"/>
            <a:r>
              <a:rPr lang="es-MX" sz="2000" dirty="0" smtClean="0"/>
              <a:t>Alfabetizadores formados</a:t>
            </a:r>
          </a:p>
          <a:p>
            <a:pPr lvl="1"/>
            <a:r>
              <a:rPr lang="es-MX" sz="2400" dirty="0" smtClean="0"/>
              <a:t>¿Modalidad?</a:t>
            </a:r>
            <a:endParaRPr lang="es-MX" sz="2400" dirty="0"/>
          </a:p>
          <a:p>
            <a:pPr lvl="2"/>
            <a:r>
              <a:rPr lang="es-MX" sz="2000" dirty="0" smtClean="0"/>
              <a:t>Presencial</a:t>
            </a:r>
          </a:p>
          <a:p>
            <a:pPr lvl="2"/>
            <a:r>
              <a:rPr lang="es-MX" sz="2000" dirty="0" smtClean="0"/>
              <a:t>En línea</a:t>
            </a:r>
          </a:p>
          <a:p>
            <a:pPr lvl="1"/>
            <a:r>
              <a:rPr lang="es-MX" sz="2400" dirty="0" smtClean="0"/>
              <a:t>¿Cómo?</a:t>
            </a:r>
          </a:p>
          <a:p>
            <a:pPr lvl="2"/>
            <a:r>
              <a:rPr lang="es-MX" sz="2000" dirty="0" smtClean="0"/>
              <a:t>Intensivo</a:t>
            </a:r>
          </a:p>
          <a:p>
            <a:pPr lvl="2"/>
            <a:r>
              <a:rPr lang="es-MX" sz="2000" dirty="0" smtClean="0"/>
              <a:t>Diferido </a:t>
            </a:r>
          </a:p>
          <a:p>
            <a:pPr lvl="1"/>
            <a:r>
              <a:rPr lang="es-MX" sz="2400" dirty="0" smtClean="0"/>
              <a:t>¿Quiénes imparten?</a:t>
            </a:r>
          </a:p>
          <a:p>
            <a:pPr lvl="2"/>
            <a:endParaRPr lang="es-MX" dirty="0" smtClean="0"/>
          </a:p>
          <a:p>
            <a:pPr lvl="1"/>
            <a:endParaRPr lang="es-MX" dirty="0" smtClean="0"/>
          </a:p>
          <a:p>
            <a:pPr lvl="1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9487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607974"/>
              </p:ext>
            </p:extLst>
          </p:nvPr>
        </p:nvGraphicFramePr>
        <p:xfrm>
          <a:off x="457201" y="1639752"/>
          <a:ext cx="8229599" cy="513987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55816">
                  <a:extLst>
                    <a:ext uri="{9D8B030D-6E8A-4147-A177-3AD203B41FA5}">
                      <a16:colId xmlns:a16="http://schemas.microsoft.com/office/drawing/2014/main" val="495636881"/>
                    </a:ext>
                  </a:extLst>
                </a:gridCol>
                <a:gridCol w="2899954">
                  <a:extLst>
                    <a:ext uri="{9D8B030D-6E8A-4147-A177-3AD203B41FA5}">
                      <a16:colId xmlns:a16="http://schemas.microsoft.com/office/drawing/2014/main" val="1814469481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2556804500"/>
                    </a:ext>
                  </a:extLst>
                </a:gridCol>
              </a:tblGrid>
              <a:tr h="89851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Aspectos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Problemas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Soluciones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028730"/>
                  </a:ext>
                </a:extLst>
              </a:tr>
              <a:tr h="1013347">
                <a:tc>
                  <a:txBody>
                    <a:bodyPr/>
                    <a:lstStyle/>
                    <a:p>
                      <a:pPr lvl="1" algn="ctr"/>
                      <a:endParaRPr lang="es-MX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057066"/>
                  </a:ext>
                </a:extLst>
              </a:tr>
              <a:tr h="932922">
                <a:tc>
                  <a:txBody>
                    <a:bodyPr/>
                    <a:lstStyle/>
                    <a:p>
                      <a:pPr lvl="1" algn="ctr"/>
                      <a:endParaRPr lang="es-MX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415050"/>
                  </a:ext>
                </a:extLst>
              </a:tr>
              <a:tr h="1302875">
                <a:tc>
                  <a:txBody>
                    <a:bodyPr/>
                    <a:lstStyle/>
                    <a:p>
                      <a:pPr lvl="1" algn="ctr"/>
                      <a:endParaRPr lang="es-MX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919498"/>
                  </a:ext>
                </a:extLst>
              </a:tr>
              <a:tr h="99220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06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9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14951</TotalTime>
  <Words>413</Words>
  <Application>Microsoft Office PowerPoint</Application>
  <PresentationFormat>Presentación en pantalla (4:3)</PresentationFormat>
  <Paragraphs>128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Tema de Office</vt:lpstr>
      <vt:lpstr>Reunión Nacional Académica  Esquema de formación de alfabetizadores HH</vt:lpstr>
      <vt:lpstr>Propósito</vt:lpstr>
      <vt:lpstr>Agenda</vt:lpstr>
      <vt:lpstr>Puebla presenta…</vt:lpstr>
      <vt:lpstr>Presentación de PowerPoint</vt:lpstr>
      <vt:lpstr>Actividades</vt:lpstr>
      <vt:lpstr>Equipos</vt:lpstr>
      <vt:lpstr>Lo hecho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María López Gurrola</dc:creator>
  <cp:lastModifiedBy>Esther Margarita Alvarez Holguin</cp:lastModifiedBy>
  <cp:revision>833</cp:revision>
  <cp:lastPrinted>2018-10-02T20:47:00Z</cp:lastPrinted>
  <dcterms:created xsi:type="dcterms:W3CDTF">2013-02-20T23:15:00Z</dcterms:created>
  <dcterms:modified xsi:type="dcterms:W3CDTF">2018-10-17T16:01:54Z</dcterms:modified>
</cp:coreProperties>
</file>