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644" r:id="rId1"/>
  </p:sldMasterIdLst>
  <p:notesMasterIdLst>
    <p:notesMasterId r:id="rId33"/>
  </p:notesMasterIdLst>
  <p:handoutMasterIdLst>
    <p:handoutMasterId r:id="rId34"/>
  </p:handoutMasterIdLst>
  <p:sldIdLst>
    <p:sldId id="587" r:id="rId2"/>
    <p:sldId id="588" r:id="rId3"/>
    <p:sldId id="589" r:id="rId4"/>
    <p:sldId id="590" r:id="rId5"/>
    <p:sldId id="591" r:id="rId6"/>
    <p:sldId id="592" r:id="rId7"/>
    <p:sldId id="595" r:id="rId8"/>
    <p:sldId id="597" r:id="rId9"/>
    <p:sldId id="593" r:id="rId10"/>
    <p:sldId id="594" r:id="rId11"/>
    <p:sldId id="596" r:id="rId12"/>
    <p:sldId id="599" r:id="rId13"/>
    <p:sldId id="600" r:id="rId14"/>
    <p:sldId id="602" r:id="rId15"/>
    <p:sldId id="603" r:id="rId16"/>
    <p:sldId id="598" r:id="rId17"/>
    <p:sldId id="601" r:id="rId18"/>
    <p:sldId id="605" r:id="rId19"/>
    <p:sldId id="604" r:id="rId20"/>
    <p:sldId id="616" r:id="rId21"/>
    <p:sldId id="606" r:id="rId22"/>
    <p:sldId id="609" r:id="rId23"/>
    <p:sldId id="610" r:id="rId24"/>
    <p:sldId id="608" r:id="rId25"/>
    <p:sldId id="613" r:id="rId26"/>
    <p:sldId id="614" r:id="rId27"/>
    <p:sldId id="612" r:id="rId28"/>
    <p:sldId id="615" r:id="rId29"/>
    <p:sldId id="607" r:id="rId30"/>
    <p:sldId id="617" r:id="rId31"/>
    <p:sldId id="618" r:id="rId32"/>
  </p:sldIdLst>
  <p:sldSz cx="9144000" cy="6858000" type="screen4x3"/>
  <p:notesSz cx="7008813" cy="9294813"/>
  <p:defaultTextStyle>
    <a:defPPr>
      <a:defRPr lang="es-E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C0C0C0"/>
    <a:srgbClr val="B2B2B2"/>
    <a:srgbClr val="C7E6A4"/>
    <a:srgbClr val="ECD4E9"/>
    <a:srgbClr val="DAC1ED"/>
    <a:srgbClr val="C9A4E4"/>
    <a:srgbClr val="7BB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8" autoAdjust="0"/>
    <p:restoredTop sz="95503" autoAdjust="0"/>
  </p:normalViewPr>
  <p:slideViewPr>
    <p:cSldViewPr snapToGrid="0" snapToObjects="1">
      <p:cViewPr varScale="1">
        <p:scale>
          <a:sx n="66" d="100"/>
          <a:sy n="66" d="100"/>
        </p:scale>
        <p:origin x="-1061" y="-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148" tIns="46576" rIns="93148" bIns="46576" rtlCol="0"/>
          <a:lstStyle>
            <a:lvl1pPr algn="l" eaLnBrk="1" hangingPunct="1">
              <a:defRPr sz="1200">
                <a:ea typeface="MS PGothic" pitchFamily="34" charset="-128"/>
              </a:defRPr>
            </a:lvl1pPr>
          </a:lstStyle>
          <a:p>
            <a:pPr>
              <a:defRPr/>
            </a:pPr>
            <a:endParaRPr lang="es-MX"/>
          </a:p>
        </p:txBody>
      </p:sp>
      <p:sp>
        <p:nvSpPr>
          <p:cNvPr id="3" name="2 Marcador de fecha"/>
          <p:cNvSpPr>
            <a:spLocks noGrp="1"/>
          </p:cNvSpPr>
          <p:nvPr>
            <p:ph type="dt" sz="quarter" idx="1"/>
          </p:nvPr>
        </p:nvSpPr>
        <p:spPr>
          <a:xfrm>
            <a:off x="3968750" y="0"/>
            <a:ext cx="3038475" cy="465138"/>
          </a:xfrm>
          <a:prstGeom prst="rect">
            <a:avLst/>
          </a:prstGeom>
        </p:spPr>
        <p:txBody>
          <a:bodyPr vert="horz" lIns="93148" tIns="46576" rIns="93148" bIns="46576" rtlCol="0"/>
          <a:lstStyle>
            <a:lvl1pPr algn="r" eaLnBrk="1" hangingPunct="1">
              <a:defRPr sz="1200">
                <a:ea typeface="MS PGothic" pitchFamily="34" charset="-128"/>
              </a:defRPr>
            </a:lvl1pPr>
          </a:lstStyle>
          <a:p>
            <a:pPr>
              <a:defRPr/>
            </a:pPr>
            <a:fld id="{160E3553-9DE2-4E95-BB97-F672875CE06E}" type="datetimeFigureOut">
              <a:rPr lang="es-MX"/>
              <a:pPr>
                <a:defRPr/>
              </a:pPr>
              <a:t>2018-10-11</a:t>
            </a:fld>
            <a:endParaRPr lang="es-MX"/>
          </a:p>
        </p:txBody>
      </p:sp>
      <p:sp>
        <p:nvSpPr>
          <p:cNvPr id="4" name="3 Marcador de pie de página"/>
          <p:cNvSpPr>
            <a:spLocks noGrp="1"/>
          </p:cNvSpPr>
          <p:nvPr>
            <p:ph type="ftr" sz="quarter" idx="2"/>
          </p:nvPr>
        </p:nvSpPr>
        <p:spPr>
          <a:xfrm>
            <a:off x="0" y="8828088"/>
            <a:ext cx="3038475" cy="465137"/>
          </a:xfrm>
          <a:prstGeom prst="rect">
            <a:avLst/>
          </a:prstGeom>
        </p:spPr>
        <p:txBody>
          <a:bodyPr vert="horz" lIns="93148" tIns="46576" rIns="93148" bIns="46576" rtlCol="0" anchor="b"/>
          <a:lstStyle>
            <a:lvl1pPr algn="l" eaLnBrk="1" hangingPunct="1">
              <a:defRPr sz="1200">
                <a:ea typeface="MS PGothic" pitchFamily="34" charset="-128"/>
              </a:defRPr>
            </a:lvl1pPr>
          </a:lstStyle>
          <a:p>
            <a:pPr>
              <a:defRPr/>
            </a:pPr>
            <a:endParaRPr lang="es-MX"/>
          </a:p>
        </p:txBody>
      </p:sp>
      <p:sp>
        <p:nvSpPr>
          <p:cNvPr id="5" name="4 Marcador de número de diapositiva"/>
          <p:cNvSpPr>
            <a:spLocks noGrp="1"/>
          </p:cNvSpPr>
          <p:nvPr>
            <p:ph type="sldNum" sz="quarter" idx="3"/>
          </p:nvPr>
        </p:nvSpPr>
        <p:spPr>
          <a:xfrm>
            <a:off x="3968750" y="8828088"/>
            <a:ext cx="3038475" cy="465137"/>
          </a:xfrm>
          <a:prstGeom prst="rect">
            <a:avLst/>
          </a:prstGeom>
        </p:spPr>
        <p:txBody>
          <a:bodyPr vert="horz" wrap="square" lIns="93148" tIns="46576" rIns="93148" bIns="46576" numCol="1" anchor="b" anchorCtr="0" compatLnSpc="1">
            <a:prstTxWarp prst="textNoShape">
              <a:avLst/>
            </a:prstTxWarp>
          </a:bodyPr>
          <a:lstStyle>
            <a:lvl1pPr algn="r" eaLnBrk="1" hangingPunct="1">
              <a:defRPr sz="1200"/>
            </a:lvl1pPr>
          </a:lstStyle>
          <a:p>
            <a:fld id="{B29E36AA-C759-43ED-9DE6-2FAC0AADE85E}" type="slidenum">
              <a:rPr lang="es-MX" altLang="es-MX"/>
              <a:pPr/>
              <a:t>‹Nº›</a:t>
            </a:fld>
            <a:endParaRPr lang="es-MX" altLang="es-MX"/>
          </a:p>
        </p:txBody>
      </p:sp>
    </p:spTree>
    <p:extLst>
      <p:ext uri="{BB962C8B-B14F-4D97-AF65-F5344CB8AC3E}">
        <p14:creationId xmlns:p14="http://schemas.microsoft.com/office/powerpoint/2010/main" val="1760392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13" tIns="45707" rIns="91413" bIns="45707" rtlCol="0"/>
          <a:lstStyle>
            <a:lvl1pPr algn="l" eaLnBrk="1" hangingPunct="1">
              <a:defRPr sz="1200">
                <a:ea typeface="MS PGothic" pitchFamily="34" charset="-128"/>
              </a:defRPr>
            </a:lvl1pPr>
          </a:lstStyle>
          <a:p>
            <a:pPr>
              <a:defRPr/>
            </a:pPr>
            <a:endParaRPr lang="es-MX"/>
          </a:p>
        </p:txBody>
      </p:sp>
      <p:sp>
        <p:nvSpPr>
          <p:cNvPr id="3" name="2 Marcador de fecha"/>
          <p:cNvSpPr>
            <a:spLocks noGrp="1"/>
          </p:cNvSpPr>
          <p:nvPr>
            <p:ph type="dt" idx="1"/>
          </p:nvPr>
        </p:nvSpPr>
        <p:spPr>
          <a:xfrm>
            <a:off x="3968750" y="0"/>
            <a:ext cx="3038475" cy="465138"/>
          </a:xfrm>
          <a:prstGeom prst="rect">
            <a:avLst/>
          </a:prstGeom>
        </p:spPr>
        <p:txBody>
          <a:bodyPr vert="horz" lIns="91413" tIns="45707" rIns="91413" bIns="45707" rtlCol="0"/>
          <a:lstStyle>
            <a:lvl1pPr algn="r" eaLnBrk="1" hangingPunct="1">
              <a:defRPr sz="1200">
                <a:ea typeface="MS PGothic" pitchFamily="34" charset="-128"/>
              </a:defRPr>
            </a:lvl1pPr>
          </a:lstStyle>
          <a:p>
            <a:pPr>
              <a:defRPr/>
            </a:pPr>
            <a:fld id="{EB06B054-2BE6-48AF-BEA5-DB6831B80D95}" type="datetimeFigureOut">
              <a:rPr lang="es-MX"/>
              <a:pPr>
                <a:defRPr/>
              </a:pPr>
              <a:t>2018-10-11</a:t>
            </a:fld>
            <a:endParaRPr lang="es-MX"/>
          </a:p>
        </p:txBody>
      </p:sp>
      <p:sp>
        <p:nvSpPr>
          <p:cNvPr id="4" name="3 Marcador de imagen de diapositiva"/>
          <p:cNvSpPr>
            <a:spLocks noGrp="1" noRot="1" noChangeAspect="1"/>
          </p:cNvSpPr>
          <p:nvPr>
            <p:ph type="sldImg" idx="2"/>
          </p:nvPr>
        </p:nvSpPr>
        <p:spPr>
          <a:xfrm>
            <a:off x="1181100" y="696913"/>
            <a:ext cx="4646613" cy="3486150"/>
          </a:xfrm>
          <a:prstGeom prst="rect">
            <a:avLst/>
          </a:prstGeom>
          <a:noFill/>
          <a:ln w="12700">
            <a:solidFill>
              <a:prstClr val="black"/>
            </a:solidFill>
          </a:ln>
        </p:spPr>
        <p:txBody>
          <a:bodyPr vert="horz" lIns="91413" tIns="45707" rIns="91413" bIns="45707" rtlCol="0" anchor="ctr"/>
          <a:lstStyle/>
          <a:p>
            <a:pPr lvl="0"/>
            <a:endParaRPr lang="es-MX" noProof="0" smtClean="0"/>
          </a:p>
        </p:txBody>
      </p:sp>
      <p:sp>
        <p:nvSpPr>
          <p:cNvPr id="5" name="4 Marcador de notas"/>
          <p:cNvSpPr>
            <a:spLocks noGrp="1"/>
          </p:cNvSpPr>
          <p:nvPr>
            <p:ph type="body" sz="quarter" idx="3"/>
          </p:nvPr>
        </p:nvSpPr>
        <p:spPr>
          <a:xfrm>
            <a:off x="701675" y="4416425"/>
            <a:ext cx="5605463" cy="4181475"/>
          </a:xfrm>
          <a:prstGeom prst="rect">
            <a:avLst/>
          </a:prstGeom>
        </p:spPr>
        <p:txBody>
          <a:bodyPr vert="horz" lIns="91413" tIns="45707" rIns="91413" bIns="45707"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828088"/>
            <a:ext cx="3038475" cy="465137"/>
          </a:xfrm>
          <a:prstGeom prst="rect">
            <a:avLst/>
          </a:prstGeom>
        </p:spPr>
        <p:txBody>
          <a:bodyPr vert="horz" lIns="91413" tIns="45707" rIns="91413" bIns="45707" rtlCol="0" anchor="b"/>
          <a:lstStyle>
            <a:lvl1pPr algn="l" eaLnBrk="1" hangingPunct="1">
              <a:defRPr sz="1200">
                <a:ea typeface="MS PGothic" pitchFamily="34" charset="-128"/>
              </a:defRPr>
            </a:lvl1pPr>
          </a:lstStyle>
          <a:p>
            <a:pPr>
              <a:defRPr/>
            </a:pPr>
            <a:endParaRPr lang="es-MX"/>
          </a:p>
        </p:txBody>
      </p:sp>
      <p:sp>
        <p:nvSpPr>
          <p:cNvPr id="7" name="6 Marcador de número de diapositiva"/>
          <p:cNvSpPr>
            <a:spLocks noGrp="1"/>
          </p:cNvSpPr>
          <p:nvPr>
            <p:ph type="sldNum" sz="quarter" idx="5"/>
          </p:nvPr>
        </p:nvSpPr>
        <p:spPr>
          <a:xfrm>
            <a:off x="3968750" y="8828088"/>
            <a:ext cx="3038475" cy="465137"/>
          </a:xfrm>
          <a:prstGeom prst="rect">
            <a:avLst/>
          </a:prstGeom>
        </p:spPr>
        <p:txBody>
          <a:bodyPr vert="horz" wrap="square" lIns="91413" tIns="45707" rIns="91413" bIns="45707" numCol="1" anchor="b" anchorCtr="0" compatLnSpc="1">
            <a:prstTxWarp prst="textNoShape">
              <a:avLst/>
            </a:prstTxWarp>
          </a:bodyPr>
          <a:lstStyle>
            <a:lvl1pPr algn="r" eaLnBrk="1" hangingPunct="1">
              <a:defRPr sz="1200"/>
            </a:lvl1pPr>
          </a:lstStyle>
          <a:p>
            <a:fld id="{722A65B2-C0CF-4E57-894D-DA898146D6B3}" type="slidenum">
              <a:rPr lang="es-MX" altLang="es-MX"/>
              <a:pPr/>
              <a:t>‹Nº›</a:t>
            </a:fld>
            <a:endParaRPr lang="es-MX" altLang="es-MX"/>
          </a:p>
        </p:txBody>
      </p:sp>
    </p:spTree>
    <p:extLst>
      <p:ext uri="{BB962C8B-B14F-4D97-AF65-F5344CB8AC3E}">
        <p14:creationId xmlns:p14="http://schemas.microsoft.com/office/powerpoint/2010/main" val="11487547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6"/>
          <p:cNvGrpSpPr>
            <a:grpSpLocks/>
          </p:cNvGrpSpPr>
          <p:nvPr/>
        </p:nvGrpSpPr>
        <p:grpSpPr bwMode="auto">
          <a:xfrm>
            <a:off x="-7938" y="-7938"/>
            <a:ext cx="9169401" cy="6873876"/>
            <a:chOff x="-8466" y="-8468"/>
            <a:chExt cx="9169804" cy="6874935"/>
          </a:xfrm>
        </p:grpSpPr>
        <p:cxnSp>
          <p:nvCxnSpPr>
            <p:cNvPr id="5" name="Straight Connector 16"/>
            <p:cNvCxnSpPr/>
            <p:nvPr/>
          </p:nvCxnSpPr>
          <p:spPr>
            <a:xfrm flipV="1">
              <a:off x="5130498"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p:cNvSpPr/>
            <p:nvPr/>
          </p:nvSpPr>
          <p:spPr>
            <a:xfrm>
              <a:off x="6638689" y="3919613"/>
              <a:ext cx="251312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p:cNvSpPr/>
            <p:nvPr/>
          </p:nvSpPr>
          <p:spPr>
            <a:xfrm>
              <a:off x="8059565"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p:cNvSpPr/>
            <p:nvPr/>
          </p:nvSpPr>
          <p:spPr>
            <a:xfrm>
              <a:off x="-8466" y="-8468"/>
              <a:ext cx="863639"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5" name="Imagen 1" descr="Presentacio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s-ES"/>
          </a:p>
        </p:txBody>
      </p:sp>
      <p:sp>
        <p:nvSpPr>
          <p:cNvPr id="17" name="Footer Placeholder 4"/>
          <p:cNvSpPr>
            <a:spLocks noGrp="1"/>
          </p:cNvSpPr>
          <p:nvPr>
            <p:ph type="ftr" sz="quarter" idx="11"/>
          </p:nvPr>
        </p:nvSpPr>
        <p:spPr/>
        <p:txBody>
          <a:bodyPr/>
          <a:lstStyle>
            <a:lvl1pPr>
              <a:defRPr/>
            </a:lvl1pPr>
          </a:lstStyle>
          <a:p>
            <a:pPr>
              <a:defRPr/>
            </a:pPr>
            <a:endParaRPr lang="es-ES"/>
          </a:p>
        </p:txBody>
      </p:sp>
      <p:sp>
        <p:nvSpPr>
          <p:cNvPr id="18" name="Slide Number Placeholder 5"/>
          <p:cNvSpPr>
            <a:spLocks noGrp="1"/>
          </p:cNvSpPr>
          <p:nvPr>
            <p:ph type="sldNum" sz="quarter" idx="12"/>
          </p:nvPr>
        </p:nvSpPr>
        <p:spPr/>
        <p:txBody>
          <a:bodyPr rtlCol="0"/>
          <a:lstStyle>
            <a:lvl1pPr>
              <a:defRPr/>
            </a:lvl1pPr>
          </a:lstStyle>
          <a:p>
            <a:pPr>
              <a:defRPr/>
            </a:pPr>
            <a:endParaRPr lang="es-ES"/>
          </a:p>
        </p:txBody>
      </p:sp>
    </p:spTree>
    <p:extLst>
      <p:ext uri="{BB962C8B-B14F-4D97-AF65-F5344CB8AC3E}">
        <p14:creationId xmlns:p14="http://schemas.microsoft.com/office/powerpoint/2010/main" val="314785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1B19575F-56BA-4CB1-94BF-CB9DE4CF581D}" type="datetimeFigureOut">
              <a:rPr lang="es-MX"/>
              <a:pPr>
                <a:defRPr/>
              </a:pPr>
              <a:t>2018-10-11</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fld id="{F72341D5-16F9-4772-8291-A66C393090F9}" type="slidenum">
              <a:rPr lang="es-MX" altLang="es-MX"/>
              <a:pPr/>
              <a:t>‹Nº›</a:t>
            </a:fld>
            <a:endParaRPr lang="es-MX" altLang="es-MX"/>
          </a:p>
        </p:txBody>
      </p:sp>
    </p:spTree>
    <p:extLst>
      <p:ext uri="{BB962C8B-B14F-4D97-AF65-F5344CB8AC3E}">
        <p14:creationId xmlns:p14="http://schemas.microsoft.com/office/powerpoint/2010/main" val="287687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s-MX" sz="8000" smtClean="0">
                <a:solidFill>
                  <a:srgbClr val="EE6E4A"/>
                </a:solidFill>
                <a:latin typeface="Arial" panose="020B0604020202020204" pitchFamily="34" charset="0"/>
              </a:rPr>
              <a:t>“</a:t>
            </a:r>
          </a:p>
        </p:txBody>
      </p:sp>
      <p:sp>
        <p:nvSpPr>
          <p:cNvPr id="6" name="TextBox 24"/>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s-MX" sz="8000" smtClean="0">
                <a:solidFill>
                  <a:srgbClr val="EE6E4A"/>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B4129A49-79EF-4A35-9581-A036C5C64FA2}" type="datetimeFigureOut">
              <a:rPr lang="es-MX"/>
              <a:pPr>
                <a:defRPr/>
              </a:pPr>
              <a:t>2018-10-11</a:t>
            </a:fld>
            <a:endParaRPr lang="es-MX"/>
          </a:p>
        </p:txBody>
      </p:sp>
      <p:sp>
        <p:nvSpPr>
          <p:cNvPr id="8" name="Footer Placeholder 4"/>
          <p:cNvSpPr>
            <a:spLocks noGrp="1"/>
          </p:cNvSpPr>
          <p:nvPr>
            <p:ph type="ftr" sz="quarter" idx="15"/>
          </p:nvPr>
        </p:nvSpPr>
        <p:spPr/>
        <p:txBody>
          <a:bodyPr/>
          <a:lstStyle>
            <a:lvl1pPr>
              <a:defRPr/>
            </a:lvl1pPr>
          </a:lstStyle>
          <a:p>
            <a:pPr>
              <a:defRPr/>
            </a:pPr>
            <a:endParaRPr lang="es-MX"/>
          </a:p>
        </p:txBody>
      </p:sp>
      <p:sp>
        <p:nvSpPr>
          <p:cNvPr id="9" name="Slide Number Placeholder 5"/>
          <p:cNvSpPr>
            <a:spLocks noGrp="1"/>
          </p:cNvSpPr>
          <p:nvPr>
            <p:ph type="sldNum" sz="quarter" idx="16"/>
          </p:nvPr>
        </p:nvSpPr>
        <p:spPr/>
        <p:txBody>
          <a:bodyPr/>
          <a:lstStyle>
            <a:lvl1pPr>
              <a:defRPr/>
            </a:lvl1pPr>
          </a:lstStyle>
          <a:p>
            <a:fld id="{E8424B0B-4014-4C41-B039-AEC6E753ED85}" type="slidenum">
              <a:rPr lang="es-MX" altLang="es-MX"/>
              <a:pPr/>
              <a:t>‹Nº›</a:t>
            </a:fld>
            <a:endParaRPr lang="es-MX" altLang="es-MX"/>
          </a:p>
        </p:txBody>
      </p:sp>
    </p:spTree>
    <p:extLst>
      <p:ext uri="{BB962C8B-B14F-4D97-AF65-F5344CB8AC3E}">
        <p14:creationId xmlns:p14="http://schemas.microsoft.com/office/powerpoint/2010/main" val="3736911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2F232162-3FEC-4389-A039-A1DD984EEE30}" type="datetimeFigureOut">
              <a:rPr lang="es-MX"/>
              <a:pPr>
                <a:defRPr/>
              </a:pPr>
              <a:t>2018-10-11</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fld id="{E5CE144B-A776-4A84-A39B-CB842CA5044D}" type="slidenum">
              <a:rPr lang="es-MX" altLang="es-MX"/>
              <a:pPr/>
              <a:t>‹Nº›</a:t>
            </a:fld>
            <a:endParaRPr lang="es-MX" altLang="es-MX"/>
          </a:p>
        </p:txBody>
      </p:sp>
    </p:spTree>
    <p:extLst>
      <p:ext uri="{BB962C8B-B14F-4D97-AF65-F5344CB8AC3E}">
        <p14:creationId xmlns:p14="http://schemas.microsoft.com/office/powerpoint/2010/main" val="2780391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4826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s-MX" sz="8000" smtClean="0">
                <a:solidFill>
                  <a:srgbClr val="EE6E4A"/>
                </a:solidFill>
                <a:latin typeface="Arial" panose="020B0604020202020204" pitchFamily="34" charset="0"/>
              </a:rPr>
              <a:t>“</a:t>
            </a:r>
          </a:p>
        </p:txBody>
      </p:sp>
      <p:sp>
        <p:nvSpPr>
          <p:cNvPr id="6" name="TextBox 24"/>
          <p:cNvSpPr txBox="1">
            <a:spLocks noChangeArrowheads="1"/>
          </p:cNvSpPr>
          <p:nvPr/>
        </p:nvSpPr>
        <p:spPr bwMode="auto">
          <a:xfrm>
            <a:off x="6748463"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s-MX" sz="8000" smtClean="0">
                <a:solidFill>
                  <a:srgbClr val="EE6E4A"/>
                </a:solidFill>
                <a:latin typeface="Arial" panose="020B0604020202020204" pitchFamily="34" charset="0"/>
              </a:rPr>
              <a:t>”</a:t>
            </a: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A1AF4EF6-2F96-4AE9-88CC-CE0D58C3E4A1}" type="datetimeFigureOut">
              <a:rPr lang="es-MX"/>
              <a:pPr>
                <a:defRPr/>
              </a:pPr>
              <a:t>2018-10-11</a:t>
            </a:fld>
            <a:endParaRPr lang="es-MX"/>
          </a:p>
        </p:txBody>
      </p:sp>
      <p:sp>
        <p:nvSpPr>
          <p:cNvPr id="8" name="Footer Placeholder 4"/>
          <p:cNvSpPr>
            <a:spLocks noGrp="1"/>
          </p:cNvSpPr>
          <p:nvPr>
            <p:ph type="ftr" sz="quarter" idx="15"/>
          </p:nvPr>
        </p:nvSpPr>
        <p:spPr/>
        <p:txBody>
          <a:bodyPr/>
          <a:lstStyle>
            <a:lvl1pPr>
              <a:defRPr/>
            </a:lvl1pPr>
          </a:lstStyle>
          <a:p>
            <a:pPr>
              <a:defRPr/>
            </a:pPr>
            <a:endParaRPr lang="es-MX"/>
          </a:p>
        </p:txBody>
      </p:sp>
      <p:sp>
        <p:nvSpPr>
          <p:cNvPr id="9" name="Slide Number Placeholder 5"/>
          <p:cNvSpPr>
            <a:spLocks noGrp="1"/>
          </p:cNvSpPr>
          <p:nvPr>
            <p:ph type="sldNum" sz="quarter" idx="16"/>
          </p:nvPr>
        </p:nvSpPr>
        <p:spPr/>
        <p:txBody>
          <a:bodyPr/>
          <a:lstStyle>
            <a:lvl1pPr>
              <a:defRPr/>
            </a:lvl1pPr>
          </a:lstStyle>
          <a:p>
            <a:fld id="{3E6244FB-651F-4C71-8383-483A5792F0CD}" type="slidenum">
              <a:rPr lang="es-MX" altLang="es-MX"/>
              <a:pPr/>
              <a:t>‹Nº›</a:t>
            </a:fld>
            <a:endParaRPr lang="es-MX" altLang="es-MX"/>
          </a:p>
        </p:txBody>
      </p:sp>
    </p:spTree>
    <p:extLst>
      <p:ext uri="{BB962C8B-B14F-4D97-AF65-F5344CB8AC3E}">
        <p14:creationId xmlns:p14="http://schemas.microsoft.com/office/powerpoint/2010/main" val="299417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4"/>
          </p:nvPr>
        </p:nvSpPr>
        <p:spPr/>
        <p:txBody>
          <a:bodyPr/>
          <a:lstStyle>
            <a:lvl1pPr>
              <a:defRPr/>
            </a:lvl1pPr>
          </a:lstStyle>
          <a:p>
            <a:pPr>
              <a:defRPr/>
            </a:pPr>
            <a:fld id="{87E7BF66-B773-4EA0-8C94-859550A8D05E}" type="datetimeFigureOut">
              <a:rPr lang="es-MX"/>
              <a:pPr>
                <a:defRPr/>
              </a:pPr>
              <a:t>2018-10-11</a:t>
            </a:fld>
            <a:endParaRPr lang="es-MX"/>
          </a:p>
        </p:txBody>
      </p:sp>
      <p:sp>
        <p:nvSpPr>
          <p:cNvPr id="6" name="Footer Placeholder 4"/>
          <p:cNvSpPr>
            <a:spLocks noGrp="1"/>
          </p:cNvSpPr>
          <p:nvPr>
            <p:ph type="ftr" sz="quarter" idx="15"/>
          </p:nvPr>
        </p:nvSpPr>
        <p:spPr/>
        <p:txBody>
          <a:bodyPr/>
          <a:lstStyle>
            <a:lvl1pPr>
              <a:defRPr/>
            </a:lvl1pPr>
          </a:lstStyle>
          <a:p>
            <a:pPr>
              <a:defRPr/>
            </a:pPr>
            <a:endParaRPr lang="es-MX"/>
          </a:p>
        </p:txBody>
      </p:sp>
      <p:sp>
        <p:nvSpPr>
          <p:cNvPr id="7" name="Slide Number Placeholder 5"/>
          <p:cNvSpPr>
            <a:spLocks noGrp="1"/>
          </p:cNvSpPr>
          <p:nvPr>
            <p:ph type="sldNum" sz="quarter" idx="16"/>
          </p:nvPr>
        </p:nvSpPr>
        <p:spPr/>
        <p:txBody>
          <a:bodyPr/>
          <a:lstStyle>
            <a:lvl1pPr>
              <a:defRPr/>
            </a:lvl1pPr>
          </a:lstStyle>
          <a:p>
            <a:fld id="{A82F4A66-49C0-4350-8BF0-634BA04DA7CC}" type="slidenum">
              <a:rPr lang="es-MX" altLang="es-MX"/>
              <a:pPr/>
              <a:t>‹Nº›</a:t>
            </a:fld>
            <a:endParaRPr lang="es-MX" altLang="es-MX"/>
          </a:p>
        </p:txBody>
      </p:sp>
    </p:spTree>
    <p:extLst>
      <p:ext uri="{BB962C8B-B14F-4D97-AF65-F5344CB8AC3E}">
        <p14:creationId xmlns:p14="http://schemas.microsoft.com/office/powerpoint/2010/main" val="102335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Imagen 1" descr="Presentacio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rtlCol="0"/>
          <a:lstStyle>
            <a:lvl1pPr>
              <a:defRPr/>
            </a:lvl1pPr>
          </a:lstStyle>
          <a:p>
            <a:pPr>
              <a:defRPr/>
            </a:pPr>
            <a:endParaRPr lang="es-ES"/>
          </a:p>
        </p:txBody>
      </p:sp>
    </p:spTree>
    <p:extLst>
      <p:ext uri="{BB962C8B-B14F-4D97-AF65-F5344CB8AC3E}">
        <p14:creationId xmlns:p14="http://schemas.microsoft.com/office/powerpoint/2010/main" val="1581258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Imagen 1" descr="Presentacio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rtlCol="0"/>
          <a:lstStyle>
            <a:lvl1pPr>
              <a:defRPr/>
            </a:lvl1pPr>
          </a:lstStyle>
          <a:p>
            <a:pPr>
              <a:defRPr/>
            </a:pPr>
            <a:endParaRPr lang="es-ES"/>
          </a:p>
        </p:txBody>
      </p:sp>
    </p:spTree>
    <p:extLst>
      <p:ext uri="{BB962C8B-B14F-4D97-AF65-F5344CB8AC3E}">
        <p14:creationId xmlns:p14="http://schemas.microsoft.com/office/powerpoint/2010/main" val="419495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1" descr="Presentacio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rtlCol="0"/>
          <a:lstStyle>
            <a:lvl1pPr>
              <a:defRPr/>
            </a:lvl1pPr>
          </a:lstStyle>
          <a:p>
            <a:pPr>
              <a:defRPr/>
            </a:pPr>
            <a:endParaRPr lang="es-ES"/>
          </a:p>
        </p:txBody>
      </p:sp>
    </p:spTree>
    <p:extLst>
      <p:ext uri="{BB962C8B-B14F-4D97-AF65-F5344CB8AC3E}">
        <p14:creationId xmlns:p14="http://schemas.microsoft.com/office/powerpoint/2010/main" val="291967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1" descr="Presentacio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p>
        </p:txBody>
      </p:sp>
      <p:sp>
        <p:nvSpPr>
          <p:cNvPr id="6" name="Footer Placeholder 4"/>
          <p:cNvSpPr>
            <a:spLocks noGrp="1"/>
          </p:cNvSpPr>
          <p:nvPr>
            <p:ph type="ftr" sz="quarter" idx="11"/>
          </p:nvPr>
        </p:nvSpPr>
        <p:spPr/>
        <p:txBody>
          <a:bodyPr/>
          <a:lstStyle>
            <a:lvl1pPr>
              <a:defRPr/>
            </a:lvl1pPr>
          </a:lstStyle>
          <a:p>
            <a:pPr>
              <a:defRPr/>
            </a:pPr>
            <a:endParaRPr lang="es-ES"/>
          </a:p>
        </p:txBody>
      </p:sp>
      <p:sp>
        <p:nvSpPr>
          <p:cNvPr id="7" name="Slide Number Placeholder 5"/>
          <p:cNvSpPr>
            <a:spLocks noGrp="1"/>
          </p:cNvSpPr>
          <p:nvPr>
            <p:ph type="sldNum" sz="quarter" idx="12"/>
          </p:nvPr>
        </p:nvSpPr>
        <p:spPr/>
        <p:txBody>
          <a:bodyPr rtlCol="0"/>
          <a:lstStyle>
            <a:lvl1pPr>
              <a:defRPr/>
            </a:lvl1pPr>
          </a:lstStyle>
          <a:p>
            <a:pPr>
              <a:defRPr/>
            </a:pPr>
            <a:endParaRPr lang="es-ES"/>
          </a:p>
        </p:txBody>
      </p:sp>
    </p:spTree>
    <p:extLst>
      <p:ext uri="{BB962C8B-B14F-4D97-AF65-F5344CB8AC3E}">
        <p14:creationId xmlns:p14="http://schemas.microsoft.com/office/powerpoint/2010/main" val="148515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Imagen 1" descr="Presentacio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s-ES"/>
          </a:p>
        </p:txBody>
      </p:sp>
      <p:sp>
        <p:nvSpPr>
          <p:cNvPr id="7" name="Footer Placeholder 5"/>
          <p:cNvSpPr>
            <a:spLocks noGrp="1"/>
          </p:cNvSpPr>
          <p:nvPr>
            <p:ph type="ftr" sz="quarter" idx="11"/>
          </p:nvPr>
        </p:nvSpPr>
        <p:spPr/>
        <p:txBody>
          <a:bodyPr/>
          <a:lstStyle>
            <a:lvl1pPr>
              <a:defRPr/>
            </a:lvl1pPr>
          </a:lstStyle>
          <a:p>
            <a:pPr>
              <a:defRPr/>
            </a:pPr>
            <a:endParaRPr lang="es-ES"/>
          </a:p>
        </p:txBody>
      </p:sp>
      <p:sp>
        <p:nvSpPr>
          <p:cNvPr id="8" name="Slide Number Placeholder 6"/>
          <p:cNvSpPr>
            <a:spLocks noGrp="1"/>
          </p:cNvSpPr>
          <p:nvPr>
            <p:ph type="sldNum" sz="quarter" idx="12"/>
          </p:nvPr>
        </p:nvSpPr>
        <p:spPr/>
        <p:txBody>
          <a:bodyPr rtlCol="0"/>
          <a:lstStyle>
            <a:lvl1pPr>
              <a:defRPr/>
            </a:lvl1pPr>
          </a:lstStyle>
          <a:p>
            <a:pPr>
              <a:defRPr/>
            </a:pPr>
            <a:endParaRPr lang="es-ES"/>
          </a:p>
        </p:txBody>
      </p:sp>
    </p:spTree>
    <p:extLst>
      <p:ext uri="{BB962C8B-B14F-4D97-AF65-F5344CB8AC3E}">
        <p14:creationId xmlns:p14="http://schemas.microsoft.com/office/powerpoint/2010/main" val="24435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Imagen 1" descr="Presentacio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s-ES"/>
          </a:p>
        </p:txBody>
      </p:sp>
      <p:sp>
        <p:nvSpPr>
          <p:cNvPr id="9" name="Footer Placeholder 7"/>
          <p:cNvSpPr>
            <a:spLocks noGrp="1"/>
          </p:cNvSpPr>
          <p:nvPr>
            <p:ph type="ftr" sz="quarter" idx="11"/>
          </p:nvPr>
        </p:nvSpPr>
        <p:spPr/>
        <p:txBody>
          <a:bodyPr/>
          <a:lstStyle>
            <a:lvl1pPr>
              <a:defRPr/>
            </a:lvl1pPr>
          </a:lstStyle>
          <a:p>
            <a:pPr>
              <a:defRPr/>
            </a:pPr>
            <a:endParaRPr lang="es-ES"/>
          </a:p>
        </p:txBody>
      </p:sp>
      <p:sp>
        <p:nvSpPr>
          <p:cNvPr id="10" name="Slide Number Placeholder 8"/>
          <p:cNvSpPr>
            <a:spLocks noGrp="1"/>
          </p:cNvSpPr>
          <p:nvPr>
            <p:ph type="sldNum" sz="quarter" idx="12"/>
          </p:nvPr>
        </p:nvSpPr>
        <p:spPr/>
        <p:txBody>
          <a:bodyPr rtlCol="0"/>
          <a:lstStyle>
            <a:lvl1pPr>
              <a:defRPr/>
            </a:lvl1pPr>
          </a:lstStyle>
          <a:p>
            <a:pPr>
              <a:defRPr/>
            </a:pPr>
            <a:endParaRPr lang="es-ES"/>
          </a:p>
        </p:txBody>
      </p:sp>
    </p:spTree>
    <p:extLst>
      <p:ext uri="{BB962C8B-B14F-4D97-AF65-F5344CB8AC3E}">
        <p14:creationId xmlns:p14="http://schemas.microsoft.com/office/powerpoint/2010/main" val="306638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35A0AB91-4CF0-4258-94ED-88259DB7A71C}" type="datetimeFigureOut">
              <a:rPr lang="es-MX"/>
              <a:pPr>
                <a:defRPr/>
              </a:pPr>
              <a:t>2018-10-11</a:t>
            </a:fld>
            <a:endParaRPr lang="es-MX"/>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fld id="{9A0E1976-705B-4785-8062-4C8FE7937823}" type="slidenum">
              <a:rPr lang="es-MX" altLang="es-MX"/>
              <a:pPr/>
              <a:t>‹Nº›</a:t>
            </a:fld>
            <a:endParaRPr lang="es-MX" altLang="es-MX"/>
          </a:p>
        </p:txBody>
      </p:sp>
    </p:spTree>
    <p:extLst>
      <p:ext uri="{BB962C8B-B14F-4D97-AF65-F5344CB8AC3E}">
        <p14:creationId xmlns:p14="http://schemas.microsoft.com/office/powerpoint/2010/main" val="1774278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Imagen 18" descr="Presentacio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s-ES"/>
          </a:p>
        </p:txBody>
      </p:sp>
      <p:sp>
        <p:nvSpPr>
          <p:cNvPr id="4" name="Footer Placeholder 2"/>
          <p:cNvSpPr>
            <a:spLocks noGrp="1"/>
          </p:cNvSpPr>
          <p:nvPr>
            <p:ph type="ftr" sz="quarter" idx="11"/>
          </p:nvPr>
        </p:nvSpPr>
        <p:spPr/>
        <p:txBody>
          <a:bodyPr/>
          <a:lstStyle>
            <a:lvl1pPr>
              <a:defRPr/>
            </a:lvl1pPr>
          </a:lstStyle>
          <a:p>
            <a:pPr>
              <a:defRPr/>
            </a:pPr>
            <a:endParaRPr lang="es-ES"/>
          </a:p>
        </p:txBody>
      </p:sp>
      <p:sp>
        <p:nvSpPr>
          <p:cNvPr id="5" name="Slide Number Placeholder 3"/>
          <p:cNvSpPr>
            <a:spLocks noGrp="1"/>
          </p:cNvSpPr>
          <p:nvPr>
            <p:ph type="sldNum" sz="quarter" idx="12"/>
          </p:nvPr>
        </p:nvSpPr>
        <p:spPr/>
        <p:txBody>
          <a:bodyPr rtlCol="0"/>
          <a:lstStyle>
            <a:lvl1pPr>
              <a:defRPr/>
            </a:lvl1pPr>
          </a:lstStyle>
          <a:p>
            <a:pPr>
              <a:defRPr/>
            </a:pPr>
            <a:endParaRPr lang="es-ES"/>
          </a:p>
        </p:txBody>
      </p:sp>
    </p:spTree>
    <p:extLst>
      <p:ext uri="{BB962C8B-B14F-4D97-AF65-F5344CB8AC3E}">
        <p14:creationId xmlns:p14="http://schemas.microsoft.com/office/powerpoint/2010/main" val="162989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Imagen 1" descr="Presentacio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endParaRPr lang="es-ES"/>
          </a:p>
        </p:txBody>
      </p:sp>
      <p:sp>
        <p:nvSpPr>
          <p:cNvPr id="7" name="Footer Placeholder 5"/>
          <p:cNvSpPr>
            <a:spLocks noGrp="1"/>
          </p:cNvSpPr>
          <p:nvPr>
            <p:ph type="ftr" sz="quarter" idx="11"/>
          </p:nvPr>
        </p:nvSpPr>
        <p:spPr/>
        <p:txBody>
          <a:bodyPr/>
          <a:lstStyle>
            <a:lvl1pPr>
              <a:defRPr/>
            </a:lvl1pPr>
          </a:lstStyle>
          <a:p>
            <a:pPr>
              <a:defRPr/>
            </a:pPr>
            <a:endParaRPr lang="es-ES"/>
          </a:p>
        </p:txBody>
      </p:sp>
      <p:sp>
        <p:nvSpPr>
          <p:cNvPr id="8" name="Slide Number Placeholder 6"/>
          <p:cNvSpPr>
            <a:spLocks noGrp="1"/>
          </p:cNvSpPr>
          <p:nvPr>
            <p:ph type="sldNum" sz="quarter" idx="12"/>
          </p:nvPr>
        </p:nvSpPr>
        <p:spPr/>
        <p:txBody>
          <a:bodyPr rtlCol="0"/>
          <a:lstStyle>
            <a:lvl1pPr>
              <a:defRPr/>
            </a:lvl1pPr>
          </a:lstStyle>
          <a:p>
            <a:pPr>
              <a:defRPr/>
            </a:pPr>
            <a:endParaRPr lang="es-ES"/>
          </a:p>
        </p:txBody>
      </p:sp>
    </p:spTree>
    <p:extLst>
      <p:ext uri="{BB962C8B-B14F-4D97-AF65-F5344CB8AC3E}">
        <p14:creationId xmlns:p14="http://schemas.microsoft.com/office/powerpoint/2010/main" val="88545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Imagen 1" descr="Presentacio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endParaRPr lang="es-ES"/>
          </a:p>
        </p:txBody>
      </p:sp>
      <p:sp>
        <p:nvSpPr>
          <p:cNvPr id="7" name="Footer Placeholder 5"/>
          <p:cNvSpPr>
            <a:spLocks noGrp="1"/>
          </p:cNvSpPr>
          <p:nvPr>
            <p:ph type="ftr" sz="quarter" idx="11"/>
          </p:nvPr>
        </p:nvSpPr>
        <p:spPr/>
        <p:txBody>
          <a:bodyPr/>
          <a:lstStyle>
            <a:lvl1pPr>
              <a:defRPr/>
            </a:lvl1pPr>
          </a:lstStyle>
          <a:p>
            <a:pPr>
              <a:defRPr/>
            </a:pPr>
            <a:endParaRPr lang="es-ES"/>
          </a:p>
        </p:txBody>
      </p:sp>
      <p:sp>
        <p:nvSpPr>
          <p:cNvPr id="8" name="Slide Number Placeholder 6"/>
          <p:cNvSpPr>
            <a:spLocks noGrp="1"/>
          </p:cNvSpPr>
          <p:nvPr>
            <p:ph type="sldNum" sz="quarter" idx="12"/>
          </p:nvPr>
        </p:nvSpPr>
        <p:spPr/>
        <p:txBody>
          <a:bodyPr rtlCol="0"/>
          <a:lstStyle>
            <a:lvl1pPr>
              <a:defRPr/>
            </a:lvl1pPr>
          </a:lstStyle>
          <a:p>
            <a:pPr>
              <a:defRPr/>
            </a:pPr>
            <a:endParaRPr lang="es-ES"/>
          </a:p>
        </p:txBody>
      </p:sp>
    </p:spTree>
    <p:extLst>
      <p:ext uri="{BB962C8B-B14F-4D97-AF65-F5344CB8AC3E}">
        <p14:creationId xmlns:p14="http://schemas.microsoft.com/office/powerpoint/2010/main" val="2144481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7938" y="-7938"/>
            <a:ext cx="9169401" cy="6873876"/>
            <a:chOff x="-8467" y="-8468"/>
            <a:chExt cx="9169805" cy="6874935"/>
          </a:xfrm>
        </p:grpSpPr>
        <p:sp>
          <p:nvSpPr>
            <p:cNvPr id="7" name="Freeform 6"/>
            <p:cNvSpPr/>
            <p:nvPr/>
          </p:nvSpPr>
          <p:spPr>
            <a:xfrm>
              <a:off x="-8467" y="4013290"/>
              <a:ext cx="457221"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97" y="4175239"/>
              <a:ext cx="4022902" cy="2683288"/>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1932" y="-529"/>
              <a:ext cx="1219254" cy="6859057"/>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113" y="-529"/>
              <a:ext cx="2270225"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452" y="-8468"/>
              <a:ext cx="1947948"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89" y="3919613"/>
              <a:ext cx="2513124"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80" y="-8468"/>
              <a:ext cx="2143219"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112" y="-8468"/>
              <a:ext cx="857288"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027" y="-8468"/>
              <a:ext cx="1066847"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59564" y="4894488"/>
              <a:ext cx="1095423"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título del patrón</a:t>
            </a:r>
            <a:endParaRPr lang="en-US" altLang="es-MX" smtClean="0"/>
          </a:p>
        </p:txBody>
      </p:sp>
      <p:sp>
        <p:nvSpPr>
          <p:cNvPr id="1028" name="Text Placeholder 2"/>
          <p:cNvSpPr>
            <a:spLocks noGrp="1"/>
          </p:cNvSpPr>
          <p:nvPr>
            <p:ph type="body" idx="1"/>
          </p:nvPr>
        </p:nvSpPr>
        <p:spPr bwMode="auto">
          <a:xfrm>
            <a:off x="609600" y="2160588"/>
            <a:ext cx="634841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n-US" altLang="es-MX" smtClean="0"/>
          </a:p>
        </p:txBody>
      </p:sp>
      <p:sp>
        <p:nvSpPr>
          <p:cNvPr id="4" name="Date Placeholder 3"/>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9AD9C37-0D9E-4F16-9984-09934E923CF1}" type="datetimeFigureOut">
              <a:rPr lang="es-MX"/>
              <a:pPr>
                <a:defRPr/>
              </a:pPr>
              <a:t>2018-10-11</a:t>
            </a:fld>
            <a:endParaRPr lang="es-MX"/>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MX"/>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chemeClr val="accent1"/>
                </a:solidFill>
              </a:defRPr>
            </a:lvl1pPr>
          </a:lstStyle>
          <a:p>
            <a:fld id="{EF218B1D-D31D-47BD-B235-FD6613C3FB85}" type="slidenum">
              <a:rPr lang="es-MX" altLang="es-MX"/>
              <a:pPr/>
              <a:t>‹Nº›</a:t>
            </a:fld>
            <a:endParaRPr lang="es-MX" altLang="es-MX"/>
          </a:p>
        </p:txBody>
      </p:sp>
      <p:pic>
        <p:nvPicPr>
          <p:cNvPr id="1032" name="Imagen 1" descr="PresentacionD.jp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33388" y="0"/>
            <a:ext cx="8670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761" r:id="rId1"/>
    <p:sldLayoutId id="2147485762" r:id="rId2"/>
    <p:sldLayoutId id="2147485763" r:id="rId3"/>
    <p:sldLayoutId id="2147485764" r:id="rId4"/>
    <p:sldLayoutId id="2147485765" r:id="rId5"/>
    <p:sldLayoutId id="2147485757" r:id="rId6"/>
    <p:sldLayoutId id="2147485766" r:id="rId7"/>
    <p:sldLayoutId id="2147485767" r:id="rId8"/>
    <p:sldLayoutId id="2147485768" r:id="rId9"/>
    <p:sldLayoutId id="2147485758" r:id="rId10"/>
    <p:sldLayoutId id="2147485769" r:id="rId11"/>
    <p:sldLayoutId id="2147485759" r:id="rId12"/>
    <p:sldLayoutId id="2147485770" r:id="rId13"/>
    <p:sldLayoutId id="2147485760" r:id="rId14"/>
    <p:sldLayoutId id="2147485771" r:id="rId15"/>
    <p:sldLayoutId id="2147485772"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pic>
        <p:nvPicPr>
          <p:cNvPr id="16387" name="Picture 2" descr="http://www.cursosinea.conevyt.org.mx/cursos/asesor_v3/main/imagenes/u_2/collage_libr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blackGray">
          <a:xfrm>
            <a:off x="0" y="2819400"/>
            <a:ext cx="9144000"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bwMode="ltGray">
          <a:xfrm>
            <a:off x="631596" y="1536569"/>
            <a:ext cx="7909089" cy="1015663"/>
          </a:xfrm>
          <a:prstGeom prst="rect">
            <a:avLst/>
          </a:prstGeom>
          <a:noFill/>
        </p:spPr>
        <p:txBody>
          <a:bodyPr>
            <a:spAutoFit/>
          </a:bodyPr>
          <a:lstStyle/>
          <a:p>
            <a:pPr algn="ctr">
              <a:defRPr/>
            </a:pPr>
            <a:r>
              <a:rPr lang="es-MX" sz="3000" b="1" dirty="0">
                <a:ln w="9525">
                  <a:solidFill>
                    <a:schemeClr val="bg1"/>
                  </a:solidFill>
                  <a:prstDash val="solid"/>
                </a:ln>
                <a:effectLst>
                  <a:outerShdw blurRad="12700" dist="38100" dir="2700000" algn="tl" rotWithShape="0">
                    <a:schemeClr val="bg1">
                      <a:lumMod val="50000"/>
                    </a:schemeClr>
                  </a:outerShdw>
                </a:effectLst>
              </a:rPr>
              <a:t>MARCO CONCEPTUAL DEL MODELO EDUCACIÓN PARA LA VIDA Y EL TRABAJO (</a:t>
            </a:r>
            <a:r>
              <a:rPr lang="es-MX" sz="3000" b="1" dirty="0" err="1">
                <a:ln w="9525">
                  <a:solidFill>
                    <a:schemeClr val="bg1"/>
                  </a:solidFill>
                  <a:prstDash val="solid"/>
                </a:ln>
                <a:effectLst>
                  <a:outerShdw blurRad="12700" dist="38100" dir="2700000" algn="tl" rotWithShape="0">
                    <a:schemeClr val="bg1">
                      <a:lumMod val="50000"/>
                    </a:schemeClr>
                  </a:outerShdw>
                </a:effectLst>
              </a:rPr>
              <a:t>MEVyT</a:t>
            </a:r>
            <a:r>
              <a:rPr lang="es-MX" sz="3000" b="1" dirty="0">
                <a:ln w="9525">
                  <a:solidFill>
                    <a:schemeClr val="bg1"/>
                  </a:solidFill>
                  <a:prstDash val="solid"/>
                </a:ln>
                <a:effectLst>
                  <a:outerShdw blurRad="12700" dist="38100" dir="2700000" algn="tl" rotWithShape="0">
                    <a:schemeClr val="bg1">
                      <a:lumMod val="50000"/>
                    </a:schemeClr>
                  </a:outerShdw>
                </a:effectLst>
              </a:rPr>
              <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 name="Proceso 2"/>
          <p:cNvSpPr/>
          <p:nvPr/>
        </p:nvSpPr>
        <p:spPr>
          <a:xfrm>
            <a:off x="443059" y="1498862"/>
            <a:ext cx="3912125" cy="1838228"/>
          </a:xfrm>
          <a:prstGeom prst="flowChartProcess">
            <a:avLst/>
          </a:prstGeom>
        </p:spPr>
        <p:style>
          <a:lnRef idx="0">
            <a:schemeClr val="accent6"/>
          </a:lnRef>
          <a:fillRef idx="3">
            <a:schemeClr val="accent6"/>
          </a:fillRef>
          <a:effectRef idx="3">
            <a:schemeClr val="accent6"/>
          </a:effectRef>
          <a:fontRef idx="minor">
            <a:schemeClr val="lt1"/>
          </a:fontRef>
        </p:style>
        <p:txBody>
          <a:bodyPr anchor="ctr"/>
          <a:lstStyle/>
          <a:p>
            <a:pPr>
              <a:defRPr/>
            </a:pPr>
            <a:r>
              <a:rPr lang="es-MX" dirty="0"/>
              <a:t>Propiciar la cultura de la legalidad, de la inclusión y la no discriminación, de la paz y la no violencia, así como el conocimiento a los Derechos Humanos y el respeto a los mismos .</a:t>
            </a:r>
          </a:p>
        </p:txBody>
      </p:sp>
      <p:sp>
        <p:nvSpPr>
          <p:cNvPr id="5" name="Proceso 4"/>
          <p:cNvSpPr/>
          <p:nvPr/>
        </p:nvSpPr>
        <p:spPr>
          <a:xfrm>
            <a:off x="4665663" y="1554163"/>
            <a:ext cx="3968750" cy="113665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s-MX" dirty="0"/>
              <a:t>Fomentar actitudes que estimulen la investigación y la innovación científica y tecnológica.</a:t>
            </a:r>
          </a:p>
        </p:txBody>
      </p:sp>
      <p:sp>
        <p:nvSpPr>
          <p:cNvPr id="6" name="Proceso 5"/>
          <p:cNvSpPr/>
          <p:nvPr/>
        </p:nvSpPr>
        <p:spPr>
          <a:xfrm>
            <a:off x="442913" y="3567113"/>
            <a:ext cx="7856537" cy="1136650"/>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s-MX" dirty="0"/>
              <a:t>Desarrollar actitudes solidarias en los individuos y crear conciencia sobre el cuidado y preservación de la salud.</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 name="Rectángulo 2"/>
          <p:cNvSpPr/>
          <p:nvPr/>
        </p:nvSpPr>
        <p:spPr>
          <a:xfrm>
            <a:off x="3087513" y="1148210"/>
            <a:ext cx="2898508" cy="477054"/>
          </a:xfrm>
          <a:prstGeom prst="rect">
            <a:avLst/>
          </a:prstGeom>
          <a:noFill/>
        </p:spPr>
        <p:txBody>
          <a:bodyPr>
            <a:spAutoFit/>
          </a:bodyPr>
          <a:lstStyle/>
          <a:p>
            <a:pPr algn="ctr">
              <a:defRPr/>
            </a:pPr>
            <a:r>
              <a:rPr lang="es-ES_tradnl" sz="2500" b="1" dirty="0">
                <a:ln w="22225">
                  <a:solidFill>
                    <a:schemeClr val="accent2"/>
                  </a:solidFill>
                  <a:prstDash val="solid"/>
                </a:ln>
                <a:solidFill>
                  <a:schemeClr val="accent2">
                    <a:lumMod val="40000"/>
                    <a:lumOff val="60000"/>
                  </a:schemeClr>
                </a:solidFill>
              </a:rPr>
              <a:t>Marco internacional </a:t>
            </a:r>
            <a:endParaRPr lang="es-MX" sz="2500" b="1" dirty="0">
              <a:ln w="22225">
                <a:solidFill>
                  <a:schemeClr val="accent2"/>
                </a:solidFill>
                <a:prstDash val="solid"/>
              </a:ln>
              <a:solidFill>
                <a:schemeClr val="accent2">
                  <a:lumMod val="40000"/>
                  <a:lumOff val="60000"/>
                </a:schemeClr>
              </a:solidFill>
            </a:endParaRPr>
          </a:p>
        </p:txBody>
      </p:sp>
      <p:sp>
        <p:nvSpPr>
          <p:cNvPr id="5" name="Subtítulo 2"/>
          <p:cNvSpPr txBox="1">
            <a:spLocks/>
          </p:cNvSpPr>
          <p:nvPr/>
        </p:nvSpPr>
        <p:spPr>
          <a:xfrm>
            <a:off x="46038" y="1684338"/>
            <a:ext cx="6651625" cy="485775"/>
          </a:xfrm>
          <a:prstGeom prst="rect">
            <a:avLst/>
          </a:prstGeom>
          <a:solidFill>
            <a:schemeClr val="accent3">
              <a:lumMod val="50000"/>
            </a:schemeClr>
          </a:solidFill>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720"/>
              </a:lnSpc>
              <a:buFont typeface="Arial"/>
              <a:buNone/>
              <a:defRPr/>
            </a:pPr>
            <a:r>
              <a:rPr lang="es-MX" sz="1800" dirty="0" smtClean="0">
                <a:solidFill>
                  <a:schemeClr val="bg1"/>
                </a:solidFill>
              </a:rPr>
              <a:t>Conferencia Mundial sobre Educación para Todos  (1990) </a:t>
            </a:r>
            <a:endParaRPr lang="es-MX" sz="1800" dirty="0">
              <a:solidFill>
                <a:schemeClr val="bg1"/>
              </a:solidFill>
            </a:endParaRPr>
          </a:p>
        </p:txBody>
      </p:sp>
      <p:sp>
        <p:nvSpPr>
          <p:cNvPr id="26629" name="Rectángulo 5"/>
          <p:cNvSpPr>
            <a:spLocks noChangeArrowheads="1"/>
          </p:cNvSpPr>
          <p:nvPr/>
        </p:nvSpPr>
        <p:spPr bwMode="auto">
          <a:xfrm>
            <a:off x="398463" y="2185988"/>
            <a:ext cx="834707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b="1">
                <a:solidFill>
                  <a:schemeClr val="tx1"/>
                </a:solidFill>
                <a:latin typeface="Calibri" pitchFamily="34" charset="0"/>
              </a:rPr>
              <a:t>Marco de acción para satisfacer las necesidades básicas de aprendizaje.</a:t>
            </a:r>
          </a:p>
          <a:p>
            <a:pPr>
              <a:spcBef>
                <a:spcPct val="0"/>
              </a:spcBef>
              <a:buClrTx/>
              <a:buSzTx/>
              <a:buFontTx/>
              <a:buNone/>
            </a:pPr>
            <a:endParaRPr lang="es-MX" altLang="es-MX" sz="1000">
              <a:solidFill>
                <a:schemeClr val="tx1"/>
              </a:solidFill>
              <a:latin typeface="Calibri" pitchFamily="34" charset="0"/>
            </a:endParaRPr>
          </a:p>
          <a:p>
            <a:pPr>
              <a:spcBef>
                <a:spcPct val="0"/>
              </a:spcBef>
              <a:buClrTx/>
              <a:buSzTx/>
              <a:buFontTx/>
              <a:buNone/>
            </a:pPr>
            <a:r>
              <a:rPr lang="es-MX" altLang="es-MX" b="1">
                <a:solidFill>
                  <a:schemeClr val="tx1"/>
                </a:solidFill>
                <a:latin typeface="Calibri" pitchFamily="34" charset="0"/>
              </a:rPr>
              <a:t>Artículo1.</a:t>
            </a:r>
            <a:r>
              <a:rPr lang="es-MX" altLang="es-MX">
                <a:solidFill>
                  <a:schemeClr val="tx1"/>
                </a:solidFill>
                <a:latin typeface="Calibri" pitchFamily="34" charset="0"/>
              </a:rPr>
              <a:t> “</a:t>
            </a:r>
            <a:r>
              <a:rPr lang="es-ES" altLang="es-MX">
                <a:solidFill>
                  <a:schemeClr val="tx1"/>
                </a:solidFill>
                <a:latin typeface="Calibri" pitchFamily="34" charset="0"/>
              </a:rPr>
              <a:t>Cada persona - niño, joven o adulto - deberá estar en condiciones de aprovechar las oportunidades educativas ofrecidas para satisfacer sus </a:t>
            </a:r>
            <a:r>
              <a:rPr lang="es-ES" altLang="es-MX" i="1">
                <a:solidFill>
                  <a:schemeClr val="tx1"/>
                </a:solidFill>
                <a:latin typeface="Calibri" pitchFamily="34" charset="0"/>
              </a:rPr>
              <a:t>necesidades básicas</a:t>
            </a:r>
            <a:r>
              <a:rPr lang="es-ES" altLang="es-MX">
                <a:solidFill>
                  <a:schemeClr val="tx1"/>
                </a:solidFill>
                <a:latin typeface="Calibri" pitchFamily="34" charset="0"/>
              </a:rPr>
              <a:t> de aprendizaje”…                              </a:t>
            </a:r>
          </a:p>
        </p:txBody>
      </p:sp>
      <p:sp>
        <p:nvSpPr>
          <p:cNvPr id="7" name="CuadroTexto 6"/>
          <p:cNvSpPr txBox="1"/>
          <p:nvPr/>
        </p:nvSpPr>
        <p:spPr>
          <a:xfrm>
            <a:off x="1047750" y="3538538"/>
            <a:ext cx="3165475" cy="203200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s-MX" b="1" dirty="0"/>
              <a:t>Herramientas esenciales para el aprendizaje :</a:t>
            </a:r>
          </a:p>
          <a:p>
            <a:pPr marL="285750" indent="-285750">
              <a:buFont typeface="Arial" panose="020B0604020202020204" pitchFamily="34" charset="0"/>
              <a:buChar char="•"/>
              <a:defRPr/>
            </a:pPr>
            <a:r>
              <a:rPr lang="es-MX" dirty="0"/>
              <a:t>Lectura </a:t>
            </a:r>
          </a:p>
          <a:p>
            <a:pPr marL="285750" indent="-285750">
              <a:buFont typeface="Arial" panose="020B0604020202020204" pitchFamily="34" charset="0"/>
              <a:buChar char="•"/>
              <a:defRPr/>
            </a:pPr>
            <a:r>
              <a:rPr lang="es-MX" dirty="0"/>
              <a:t>Escritura</a:t>
            </a:r>
          </a:p>
          <a:p>
            <a:pPr marL="285750" indent="-285750">
              <a:buFont typeface="Arial" panose="020B0604020202020204" pitchFamily="34" charset="0"/>
              <a:buChar char="•"/>
              <a:defRPr/>
            </a:pPr>
            <a:r>
              <a:rPr lang="es-MX" dirty="0"/>
              <a:t>Expresión oral</a:t>
            </a:r>
          </a:p>
          <a:p>
            <a:pPr marL="285750" indent="-285750">
              <a:buFont typeface="Arial" panose="020B0604020202020204" pitchFamily="34" charset="0"/>
              <a:buChar char="•"/>
              <a:defRPr/>
            </a:pPr>
            <a:r>
              <a:rPr lang="es-MX" dirty="0"/>
              <a:t>Cálculo </a:t>
            </a:r>
          </a:p>
          <a:p>
            <a:pPr marL="285750" indent="-285750">
              <a:buFont typeface="Arial" panose="020B0604020202020204" pitchFamily="34" charset="0"/>
              <a:buChar char="•"/>
              <a:defRPr/>
            </a:pPr>
            <a:r>
              <a:rPr lang="es-MX" dirty="0"/>
              <a:t>Solución de problemas </a:t>
            </a:r>
          </a:p>
        </p:txBody>
      </p:sp>
      <p:sp>
        <p:nvSpPr>
          <p:cNvPr id="8" name="CuadroTexto 7"/>
          <p:cNvSpPr txBox="1"/>
          <p:nvPr/>
        </p:nvSpPr>
        <p:spPr>
          <a:xfrm>
            <a:off x="5362575" y="3540125"/>
            <a:ext cx="2671763" cy="2032000"/>
          </a:xfrm>
          <a:prstGeom prst="rect">
            <a:avLst/>
          </a:prstGeom>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s-MX" b="1" dirty="0"/>
              <a:t>Contenidos básicos de aprendizaje:</a:t>
            </a:r>
          </a:p>
          <a:p>
            <a:pPr marL="285750" indent="-285750">
              <a:buFont typeface="Arial" panose="020B0604020202020204" pitchFamily="34" charset="0"/>
              <a:buChar char="•"/>
              <a:defRPr/>
            </a:pPr>
            <a:r>
              <a:rPr lang="es-MX" dirty="0"/>
              <a:t>Conocimientos teóricos y prácticos</a:t>
            </a:r>
          </a:p>
          <a:p>
            <a:pPr marL="285750" indent="-285750">
              <a:buFont typeface="Arial" panose="020B0604020202020204" pitchFamily="34" charset="0"/>
              <a:buChar char="•"/>
              <a:defRPr/>
            </a:pPr>
            <a:r>
              <a:rPr lang="es-MX" dirty="0"/>
              <a:t>Valores </a:t>
            </a:r>
          </a:p>
          <a:p>
            <a:pPr marL="285750" indent="-285750">
              <a:buFont typeface="Arial" panose="020B0604020202020204" pitchFamily="34" charset="0"/>
              <a:buChar char="•"/>
              <a:defRPr/>
            </a:pPr>
            <a:r>
              <a:rPr lang="es-MX" dirty="0"/>
              <a:t>Actitudes</a:t>
            </a:r>
          </a:p>
          <a:p>
            <a:pPr marL="285750" indent="-285750">
              <a:buFont typeface="Arial" panose="020B0604020202020204" pitchFamily="34" charset="0"/>
              <a:buChar char="•"/>
              <a:defRPr/>
            </a:pPr>
            <a:endParaRPr lang="es-MX" dirty="0"/>
          </a:p>
        </p:txBody>
      </p:sp>
      <p:sp>
        <p:nvSpPr>
          <p:cNvPr id="9" name="CuadroTexto 8"/>
          <p:cNvSpPr txBox="1"/>
          <p:nvPr/>
        </p:nvSpPr>
        <p:spPr>
          <a:xfrm>
            <a:off x="604838" y="5770563"/>
            <a:ext cx="7832725"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s-MX" b="1" dirty="0">
                <a:latin typeface="Agency FB" panose="020B0503020202020204" pitchFamily="34" charset="0"/>
              </a:rPr>
              <a:t>Desarrollen plenamente las capacidades,  tomen decisiones fundamentadas, den continuidad en el aprendizaje, mejorar la calidad de vida.</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 name="Subtítulo 2"/>
          <p:cNvSpPr txBox="1">
            <a:spLocks/>
          </p:cNvSpPr>
          <p:nvPr/>
        </p:nvSpPr>
        <p:spPr>
          <a:xfrm>
            <a:off x="0" y="1325563"/>
            <a:ext cx="4610100" cy="552450"/>
          </a:xfrm>
          <a:prstGeom prst="rect">
            <a:avLst/>
          </a:prstGeom>
          <a:solidFill>
            <a:schemeClr val="accent3">
              <a:lumMod val="50000"/>
            </a:schemeClr>
          </a:solidFill>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720"/>
              </a:lnSpc>
              <a:buFont typeface="Arial"/>
              <a:buNone/>
              <a:defRPr/>
            </a:pPr>
            <a:r>
              <a:rPr lang="es-MX" sz="2200" dirty="0" smtClean="0">
                <a:solidFill>
                  <a:schemeClr val="bg1"/>
                </a:solidFill>
              </a:rPr>
              <a:t>Declaración de Hamburgo</a:t>
            </a:r>
            <a:endParaRPr lang="es-MX" sz="2200" dirty="0">
              <a:solidFill>
                <a:schemeClr val="bg1"/>
              </a:solidFill>
            </a:endParaRPr>
          </a:p>
        </p:txBody>
      </p:sp>
      <p:sp>
        <p:nvSpPr>
          <p:cNvPr id="27652" name="Rectángulo 4"/>
          <p:cNvSpPr>
            <a:spLocks noChangeArrowheads="1"/>
          </p:cNvSpPr>
          <p:nvPr/>
        </p:nvSpPr>
        <p:spPr bwMode="auto">
          <a:xfrm>
            <a:off x="411163" y="1939925"/>
            <a:ext cx="52546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a:solidFill>
                  <a:schemeClr val="tx1"/>
                </a:solidFill>
                <a:latin typeface="Calibri" pitchFamily="34" charset="0"/>
              </a:rPr>
              <a:t>Por educación de adultos o educación de personas jóvenes y adultas (EPJA), se entiende el conjunto de procesos de aprendizaje, formal o no, gracias al cual las personas cuyo entorno social consideras adultas, desarrollan sus capacidades, enriquecen sus conocimientos y mejoran sus competencias técnicas o profesionales o las reorientan a fin de atender sus propias necesidades y las de la sociedad. </a:t>
            </a:r>
          </a:p>
          <a:p>
            <a:pPr>
              <a:spcBef>
                <a:spcPct val="0"/>
              </a:spcBef>
              <a:buClrTx/>
              <a:buSzTx/>
              <a:buFontTx/>
              <a:buNone/>
            </a:pPr>
            <a:endParaRPr lang="es-MX" altLang="es-MX">
              <a:solidFill>
                <a:srgbClr val="F79646"/>
              </a:solidFill>
              <a:latin typeface="Calibri" pitchFamily="34" charset="0"/>
            </a:endParaRPr>
          </a:p>
        </p:txBody>
      </p:sp>
      <p:sp>
        <p:nvSpPr>
          <p:cNvPr id="27653" name="Rectángulo 5"/>
          <p:cNvSpPr>
            <a:spLocks noChangeArrowheads="1"/>
          </p:cNvSpPr>
          <p:nvPr/>
        </p:nvSpPr>
        <p:spPr bwMode="auto">
          <a:xfrm>
            <a:off x="411163" y="4567238"/>
            <a:ext cx="8505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a:solidFill>
                  <a:schemeClr val="tx1"/>
                </a:solidFill>
                <a:latin typeface="Calibri" pitchFamily="34" charset="0"/>
              </a:rPr>
              <a:t>La educación de los jóvenes y de los adultos, considerada como un proceso que dura toda la vida, tiene como objetivo: desarrollar la autonomía y el sentido de responsabilidad de las personas y las comunidades, reforzar la capacidad de hacer frente a las transformaciones de la economía, la cultura y la sociedad en su conjunto, y promover la coexistencia, la tolerancia y la participación consciente y creativa de los ciudadanos en su comunidad.</a:t>
            </a:r>
          </a:p>
        </p:txBody>
      </p:sp>
      <p:pic>
        <p:nvPicPr>
          <p:cNvPr id="27654" name="Picture 2" descr="Resultado de imagen para procesos de aprendiza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75" y="1639888"/>
            <a:ext cx="28543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 name="Subtítulo 2"/>
          <p:cNvSpPr txBox="1">
            <a:spLocks/>
          </p:cNvSpPr>
          <p:nvPr/>
        </p:nvSpPr>
        <p:spPr>
          <a:xfrm>
            <a:off x="0" y="1481138"/>
            <a:ext cx="6651625" cy="552450"/>
          </a:xfrm>
          <a:prstGeom prst="rect">
            <a:avLst/>
          </a:prstGeom>
          <a:solidFill>
            <a:schemeClr val="accent3">
              <a:lumMod val="50000"/>
            </a:schemeClr>
          </a:solidFill>
        </p:spPr>
        <p:txBody>
          <a:bodyPr anchor="ctr">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720"/>
              </a:lnSpc>
              <a:buFont typeface="Arial"/>
              <a:buNone/>
              <a:defRPr/>
            </a:pPr>
            <a:r>
              <a:rPr lang="es-MX" dirty="0" smtClean="0">
                <a:solidFill>
                  <a:schemeClr val="bg1"/>
                </a:solidFill>
              </a:rPr>
              <a:t>Declaración Mundial sobre Educación para Adultos </a:t>
            </a:r>
            <a:endParaRPr lang="es-MX" dirty="0">
              <a:solidFill>
                <a:schemeClr val="bg1"/>
              </a:solidFill>
            </a:endParaRPr>
          </a:p>
        </p:txBody>
      </p:sp>
      <p:sp>
        <p:nvSpPr>
          <p:cNvPr id="28676" name="CuadroTexto 4"/>
          <p:cNvSpPr txBox="1">
            <a:spLocks noChangeArrowheads="1"/>
          </p:cNvSpPr>
          <p:nvPr/>
        </p:nvSpPr>
        <p:spPr bwMode="auto">
          <a:xfrm>
            <a:off x="458788" y="2219325"/>
            <a:ext cx="8261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a:solidFill>
                  <a:schemeClr val="tx1"/>
                </a:solidFill>
                <a:latin typeface="Calibri" pitchFamily="34" charset="0"/>
              </a:rPr>
              <a:t>La educación básica es más que un fin en sí misma. Es la base para un aprendizaje y un desarrollo humano permanentes sobre el cual los países pueden construir sistemáticamente a nuevos niveles y a nuevos tipos de educación y capacitación. </a:t>
            </a:r>
          </a:p>
        </p:txBody>
      </p:sp>
      <p:sp>
        <p:nvSpPr>
          <p:cNvPr id="28677" name="CuadroTexto 5"/>
          <p:cNvSpPr txBox="1">
            <a:spLocks noChangeArrowheads="1"/>
          </p:cNvSpPr>
          <p:nvPr/>
        </p:nvSpPr>
        <p:spPr bwMode="auto">
          <a:xfrm>
            <a:off x="528638" y="3419475"/>
            <a:ext cx="5351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a:solidFill>
                  <a:schemeClr val="tx1"/>
                </a:solidFill>
                <a:latin typeface="Calibri" pitchFamily="34" charset="0"/>
              </a:rPr>
              <a:t>Una visión ampliada y un compromiso renovado </a:t>
            </a:r>
          </a:p>
        </p:txBody>
      </p:sp>
      <p:sp>
        <p:nvSpPr>
          <p:cNvPr id="28678" name="CuadroTexto 6"/>
          <p:cNvSpPr txBox="1">
            <a:spLocks noChangeArrowheads="1"/>
          </p:cNvSpPr>
          <p:nvPr/>
        </p:nvSpPr>
        <p:spPr bwMode="auto">
          <a:xfrm>
            <a:off x="1981200" y="4078288"/>
            <a:ext cx="61849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 typeface="Arial" pitchFamily="34" charset="0"/>
              <a:buChar char="•"/>
            </a:pPr>
            <a:r>
              <a:rPr lang="es-MX" altLang="es-MX">
                <a:solidFill>
                  <a:schemeClr val="tx1"/>
                </a:solidFill>
                <a:latin typeface="Calibri" pitchFamily="34" charset="0"/>
              </a:rPr>
              <a:t>Universalizar el acceso a la educación y fomentar la equidad</a:t>
            </a:r>
          </a:p>
          <a:p>
            <a:pPr>
              <a:spcBef>
                <a:spcPct val="0"/>
              </a:spcBef>
              <a:buClrTx/>
              <a:buSzTx/>
              <a:buFont typeface="Arial" pitchFamily="34" charset="0"/>
              <a:buChar char="•"/>
            </a:pPr>
            <a:r>
              <a:rPr lang="es-MX" altLang="es-MX">
                <a:solidFill>
                  <a:schemeClr val="tx1"/>
                </a:solidFill>
                <a:latin typeface="Calibri" pitchFamily="34" charset="0"/>
              </a:rPr>
              <a:t>Atención prioritaria al aprendizaje </a:t>
            </a:r>
          </a:p>
          <a:p>
            <a:pPr>
              <a:spcBef>
                <a:spcPct val="0"/>
              </a:spcBef>
              <a:buClrTx/>
              <a:buSzTx/>
              <a:buFont typeface="Arial" pitchFamily="34" charset="0"/>
              <a:buChar char="•"/>
            </a:pPr>
            <a:r>
              <a:rPr lang="es-MX" altLang="es-MX">
                <a:solidFill>
                  <a:schemeClr val="tx1"/>
                </a:solidFill>
                <a:latin typeface="Calibri" pitchFamily="34" charset="0"/>
              </a:rPr>
              <a:t>Ampliar los medios y el alcance a la educación básica.</a:t>
            </a:r>
          </a:p>
          <a:p>
            <a:pPr>
              <a:spcBef>
                <a:spcPct val="0"/>
              </a:spcBef>
              <a:buClrTx/>
              <a:buSzTx/>
              <a:buFont typeface="Arial" pitchFamily="34" charset="0"/>
              <a:buChar char="•"/>
            </a:pPr>
            <a:r>
              <a:rPr lang="es-MX" altLang="es-MX">
                <a:solidFill>
                  <a:schemeClr val="tx1"/>
                </a:solidFill>
                <a:latin typeface="Calibri" pitchFamily="34" charset="0"/>
              </a:rPr>
              <a:t>Mejorar el ambiente para el aprendizaje </a:t>
            </a:r>
          </a:p>
          <a:p>
            <a:pPr>
              <a:spcBef>
                <a:spcPct val="0"/>
              </a:spcBef>
              <a:buClrTx/>
              <a:buSzTx/>
              <a:buFont typeface="Arial" pitchFamily="34" charset="0"/>
              <a:buChar char="•"/>
            </a:pPr>
            <a:r>
              <a:rPr lang="es-MX" altLang="es-MX">
                <a:solidFill>
                  <a:schemeClr val="tx1"/>
                </a:solidFill>
                <a:latin typeface="Calibri" pitchFamily="34" charset="0"/>
              </a:rPr>
              <a:t>Fortalecer la concertación de acciones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6" name="CuadroTexto 5"/>
          <p:cNvSpPr txBox="1"/>
          <p:nvPr/>
        </p:nvSpPr>
        <p:spPr>
          <a:xfrm>
            <a:off x="803564" y="1801092"/>
            <a:ext cx="4956213" cy="3477875"/>
          </a:xfrm>
          <a:prstGeom prst="rect">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s-MX" sz="2000" dirty="0"/>
              <a:t>La educación en especial la de jóvenes y adultos, para la vida y el trabajo, se concibe en la agenda mundial para el año 2030 como un sistema nacional que garantiza oportunidades de aprendizaje, de tal forma que los jóvenes y adultos adquieran habilidades prácticas en lectura, escritura y matemáticas y que se fomente su plena participación como ciudadanos activos y para un trabajo digno. </a:t>
            </a:r>
          </a:p>
        </p:txBody>
      </p:sp>
      <p:pic>
        <p:nvPicPr>
          <p:cNvPr id="111618" name="Picture 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23197">
            <a:off x="5876245" y="3290463"/>
            <a:ext cx="2966707" cy="197471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 name="Subtítulo 2"/>
          <p:cNvSpPr txBox="1">
            <a:spLocks/>
          </p:cNvSpPr>
          <p:nvPr/>
        </p:nvSpPr>
        <p:spPr>
          <a:xfrm>
            <a:off x="0" y="1581150"/>
            <a:ext cx="6651625" cy="552450"/>
          </a:xfrm>
          <a:prstGeom prst="homePlate">
            <a:avLst/>
          </a:prstGeom>
        </p:spPr>
        <p:style>
          <a:lnRef idx="1">
            <a:schemeClr val="accent4"/>
          </a:lnRef>
          <a:fillRef idx="2">
            <a:schemeClr val="accent4"/>
          </a:fillRef>
          <a:effectRef idx="1">
            <a:schemeClr val="accent4"/>
          </a:effectRef>
          <a:fontRef idx="minor">
            <a:schemeClr val="dk1"/>
          </a:fontRef>
        </p:style>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720"/>
              </a:lnSpc>
              <a:buFont typeface="Arial"/>
              <a:buNone/>
              <a:defRPr/>
            </a:pPr>
            <a:r>
              <a:rPr lang="es-MX" sz="2200" dirty="0" smtClean="0">
                <a:solidFill>
                  <a:schemeClr val="bg1"/>
                </a:solidFill>
              </a:rPr>
              <a:t>Objetivos de Desarrollo Sostenible</a:t>
            </a:r>
            <a:endParaRPr lang="es-MX" sz="2200" dirty="0">
              <a:solidFill>
                <a:schemeClr val="bg1"/>
              </a:solidFill>
            </a:endParaRPr>
          </a:p>
        </p:txBody>
      </p:sp>
      <p:sp>
        <p:nvSpPr>
          <p:cNvPr id="5" name="Rectángulo 4"/>
          <p:cNvSpPr/>
          <p:nvPr/>
        </p:nvSpPr>
        <p:spPr>
          <a:xfrm>
            <a:off x="588373" y="2342501"/>
            <a:ext cx="7739407" cy="954107"/>
          </a:xfrm>
          <a:prstGeom prst="rect">
            <a:avLst/>
          </a:prstGeom>
          <a:scene3d>
            <a:camera prst="orthographicFront"/>
            <a:lightRig rig="threePt" dir="t"/>
          </a:scene3d>
          <a:sp3d>
            <a:bevelT w="139700" h="139700" prst="divot"/>
          </a:sp3d>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s-MX" sz="2000" dirty="0"/>
              <a:t>Educación de calidad:</a:t>
            </a:r>
          </a:p>
          <a:p>
            <a:pPr>
              <a:defRPr/>
            </a:pPr>
            <a:r>
              <a:rPr lang="es-MX" dirty="0">
                <a:solidFill>
                  <a:srgbClr val="F79646"/>
                </a:solidFill>
              </a:rPr>
              <a:t>Garantizar una educación inclusiva, equitativa y de calidad y promover oportunidades de aprendizaje durante toda la vida para todos. </a:t>
            </a:r>
          </a:p>
        </p:txBody>
      </p:sp>
      <p:pic>
        <p:nvPicPr>
          <p:cNvPr id="110594" name="Picture 2" descr="Resultado de imagen para EDUCACIÃN DE CALIDAD PARA ADUL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667" y="3552235"/>
            <a:ext cx="5262664" cy="2689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 name="Redondear rectángulo de esquina del mismo lado 2"/>
          <p:cNvSpPr/>
          <p:nvPr/>
        </p:nvSpPr>
        <p:spPr>
          <a:xfrm>
            <a:off x="1905000" y="1328738"/>
            <a:ext cx="5683250" cy="419100"/>
          </a:xfrm>
          <a:prstGeom prst="round2SameRect">
            <a:avLst/>
          </a:prstGeom>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s-MX" sz="2000" dirty="0"/>
              <a:t>Metas</a:t>
            </a:r>
          </a:p>
        </p:txBody>
      </p:sp>
      <p:sp>
        <p:nvSpPr>
          <p:cNvPr id="5" name="Rectángulo 4"/>
          <p:cNvSpPr/>
          <p:nvPr/>
        </p:nvSpPr>
        <p:spPr>
          <a:xfrm>
            <a:off x="469900" y="1995488"/>
            <a:ext cx="6932613" cy="61595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s-MX" sz="1700" dirty="0"/>
              <a:t>4.4 “De aquí a 2030, aumentar considerablemente el número de jóvenes y adultos que tienen las competencias necesarias……”</a:t>
            </a:r>
          </a:p>
        </p:txBody>
      </p:sp>
      <p:sp>
        <p:nvSpPr>
          <p:cNvPr id="6" name="Rectángulo 5"/>
          <p:cNvSpPr/>
          <p:nvPr/>
        </p:nvSpPr>
        <p:spPr>
          <a:xfrm>
            <a:off x="1751013" y="2628900"/>
            <a:ext cx="7132637" cy="87630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s-MX" sz="1700" dirty="0"/>
              <a:t>4.5 “De aquí a 2030, eliminar las disparidades de género en la educación y asegurar el acceso igualitario a todos los niveles de la enseñanza y la formación profesional para las personas vulnerables……”</a:t>
            </a:r>
          </a:p>
        </p:txBody>
      </p:sp>
      <p:sp>
        <p:nvSpPr>
          <p:cNvPr id="7" name="Rectángulo 6"/>
          <p:cNvSpPr/>
          <p:nvPr/>
        </p:nvSpPr>
        <p:spPr>
          <a:xfrm>
            <a:off x="369888" y="3522663"/>
            <a:ext cx="6435725" cy="87630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s-MX" sz="1700" dirty="0"/>
              <a:t>4.6 “De aquí a 2030, asegurar que todos los jóvenes y una proporción considerable de los  adultos, tanto hombres como mujeres, estén alfabetizados……”</a:t>
            </a:r>
          </a:p>
        </p:txBody>
      </p:sp>
      <p:sp>
        <p:nvSpPr>
          <p:cNvPr id="8" name="Rectángulo 7"/>
          <p:cNvSpPr/>
          <p:nvPr/>
        </p:nvSpPr>
        <p:spPr>
          <a:xfrm>
            <a:off x="923925" y="4416425"/>
            <a:ext cx="8043863" cy="1924050"/>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spAutoFit/>
          </a:bodyPr>
          <a:lstStyle/>
          <a:p>
            <a:pPr>
              <a:defRPr/>
            </a:pPr>
            <a:r>
              <a:rPr lang="es-MX" sz="1700" dirty="0"/>
              <a:t>4.7 “De aquí a 2030, asegurar que todos los alumnos adquieran los conocimientos teóricos y prácticos necesarios para promover el desarrollo sostenible, entre otras cosas, mediante la educación para el desarrollo sostenible y los estilos de vida sostenibles, los derechos humanos, la igualdad de género, la promoción de una cultura de paz y no violencia. La ciudadanía mundial, y la valoración de la diversidad cultural y la contribución de la cultura al desarrollo sostenible.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2" name="CuadroTexto 1"/>
          <p:cNvSpPr txBox="1"/>
          <p:nvPr/>
        </p:nvSpPr>
        <p:spPr>
          <a:xfrm>
            <a:off x="6108970" y="1389519"/>
            <a:ext cx="2461098" cy="4924425"/>
          </a:xfrm>
          <a:prstGeom prst="leftArrowCallout">
            <a:avLst/>
          </a:prstGeom>
          <a:effectLst>
            <a:innerShdw blurRad="63500" dist="50800" dir="162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spAutoFit/>
          </a:bodyPr>
          <a:lstStyle/>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r>
              <a:rPr lang="es-MX" sz="2000" dirty="0"/>
              <a:t>El </a:t>
            </a:r>
            <a:r>
              <a:rPr lang="es-MX" sz="2000" dirty="0" err="1"/>
              <a:t>MEVyT</a:t>
            </a:r>
            <a:r>
              <a:rPr lang="es-MX" sz="2000" dirty="0"/>
              <a:t> se sustenta de principios pedagógicos</a:t>
            </a:r>
          </a:p>
          <a:p>
            <a:pPr>
              <a:defRPr/>
            </a:pPr>
            <a:endParaRPr lang="es-MX" dirty="0"/>
          </a:p>
          <a:p>
            <a:pPr>
              <a:defRPr/>
            </a:pPr>
            <a:endParaRPr lang="es-MX" dirty="0"/>
          </a:p>
          <a:p>
            <a:pPr>
              <a:defRPr/>
            </a:pPr>
            <a:endParaRPr lang="es-MX" dirty="0"/>
          </a:p>
          <a:p>
            <a:pPr>
              <a:defRPr/>
            </a:pPr>
            <a:endParaRPr lang="es-MX" dirty="0"/>
          </a:p>
          <a:p>
            <a:pPr>
              <a:defRPr/>
            </a:pPr>
            <a:endParaRPr lang="es-MX" dirty="0"/>
          </a:p>
          <a:p>
            <a:pPr>
              <a:defRPr/>
            </a:pPr>
            <a:r>
              <a:rPr lang="es-MX" dirty="0"/>
              <a:t> </a:t>
            </a:r>
          </a:p>
        </p:txBody>
      </p:sp>
      <p:sp>
        <p:nvSpPr>
          <p:cNvPr id="6" name="Marco 5"/>
          <p:cNvSpPr/>
          <p:nvPr/>
        </p:nvSpPr>
        <p:spPr>
          <a:xfrm>
            <a:off x="496888" y="1389063"/>
            <a:ext cx="5281612" cy="642937"/>
          </a:xfrm>
          <a:prstGeom prst="frame">
            <a:avLst/>
          </a:prstGeom>
        </p:spPr>
        <p:style>
          <a:lnRef idx="1">
            <a:schemeClr val="dk1"/>
          </a:lnRef>
          <a:fillRef idx="3">
            <a:schemeClr val="dk1"/>
          </a:fillRef>
          <a:effectRef idx="2">
            <a:schemeClr val="dk1"/>
          </a:effectRef>
          <a:fontRef idx="minor">
            <a:schemeClr val="lt1"/>
          </a:fontRef>
        </p:style>
        <p:txBody>
          <a:bodyPr anchor="ctr"/>
          <a:lstStyle/>
          <a:p>
            <a:pPr algn="ctr">
              <a:defRPr/>
            </a:pPr>
            <a:r>
              <a:rPr lang="es-MX" dirty="0">
                <a:solidFill>
                  <a:schemeClr val="tx1"/>
                </a:solidFill>
              </a:rPr>
              <a:t>La educación como un proceso centrado en el sujeto</a:t>
            </a:r>
          </a:p>
        </p:txBody>
      </p:sp>
      <p:sp>
        <p:nvSpPr>
          <p:cNvPr id="8" name="Marco 7"/>
          <p:cNvSpPr/>
          <p:nvPr/>
        </p:nvSpPr>
        <p:spPr>
          <a:xfrm>
            <a:off x="496888" y="2227263"/>
            <a:ext cx="5281612" cy="884237"/>
          </a:xfrm>
          <a:prstGeom prst="fram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s-MX" dirty="0">
                <a:solidFill>
                  <a:schemeClr val="tx1"/>
                </a:solidFill>
              </a:rPr>
              <a:t>La educación como un proceso participativo </a:t>
            </a:r>
          </a:p>
        </p:txBody>
      </p:sp>
      <p:sp>
        <p:nvSpPr>
          <p:cNvPr id="9" name="Marco 8"/>
          <p:cNvSpPr/>
          <p:nvPr/>
        </p:nvSpPr>
        <p:spPr>
          <a:xfrm>
            <a:off x="496888" y="3303588"/>
            <a:ext cx="5281612" cy="884237"/>
          </a:xfrm>
          <a:prstGeom prst="frame">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r>
              <a:rPr lang="es-MX" dirty="0">
                <a:solidFill>
                  <a:schemeClr val="tx1"/>
                </a:solidFill>
              </a:rPr>
              <a:t>La educación como un proceso culturalmente mediado</a:t>
            </a:r>
          </a:p>
        </p:txBody>
      </p:sp>
      <p:sp>
        <p:nvSpPr>
          <p:cNvPr id="10" name="Marco 9"/>
          <p:cNvSpPr/>
          <p:nvPr/>
        </p:nvSpPr>
        <p:spPr>
          <a:xfrm>
            <a:off x="496888" y="4394200"/>
            <a:ext cx="5281612" cy="884238"/>
          </a:xfrm>
          <a:prstGeom prst="frame">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MX" dirty="0">
                <a:solidFill>
                  <a:schemeClr val="tx1"/>
                </a:solidFill>
              </a:rPr>
              <a:t>La educación como construcción personal y colectiva de aprendizajes significativos </a:t>
            </a:r>
          </a:p>
        </p:txBody>
      </p:sp>
      <p:sp>
        <p:nvSpPr>
          <p:cNvPr id="11" name="Marco 10"/>
          <p:cNvSpPr/>
          <p:nvPr/>
        </p:nvSpPr>
        <p:spPr>
          <a:xfrm>
            <a:off x="496888" y="5467350"/>
            <a:ext cx="5281612" cy="885825"/>
          </a:xfrm>
          <a:prstGeom prst="fram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MX" dirty="0">
                <a:solidFill>
                  <a:schemeClr val="tx1"/>
                </a:solidFill>
              </a:rPr>
              <a:t>La educación como un proceso para el desarrollo de competencias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2" name="CuadroTexto 1"/>
          <p:cNvSpPr txBox="1"/>
          <p:nvPr/>
        </p:nvSpPr>
        <p:spPr>
          <a:xfrm>
            <a:off x="850900" y="1431925"/>
            <a:ext cx="7558088" cy="769938"/>
          </a:xfrm>
          <a:prstGeom prst="rect">
            <a:avLst/>
          </a:prstGeom>
          <a:noFill/>
        </p:spPr>
        <p:txBody>
          <a:bodyPr>
            <a:spAutoFit/>
          </a:bodyPr>
          <a:lstStyle/>
          <a:p>
            <a:pPr algn="ctr">
              <a:defRPr/>
            </a:pPr>
            <a:r>
              <a:rPr lang="es-MX" sz="2200" b="1" dirty="0">
                <a:effectLst>
                  <a:outerShdw blurRad="38100" dist="38100" dir="2700000" algn="tl">
                    <a:srgbClr val="000000">
                      <a:alpha val="43137"/>
                    </a:srgbClr>
                  </a:outerShdw>
                </a:effectLst>
              </a:rPr>
              <a:t>El MEVyT tiene como una de sus intenciones la promoción de competencias consideradas como básicas para la vida:</a:t>
            </a:r>
          </a:p>
        </p:txBody>
      </p:sp>
      <p:sp>
        <p:nvSpPr>
          <p:cNvPr id="3" name="Doble onda 2"/>
          <p:cNvSpPr/>
          <p:nvPr/>
        </p:nvSpPr>
        <p:spPr>
          <a:xfrm>
            <a:off x="851171" y="2704289"/>
            <a:ext cx="2470826" cy="578657"/>
          </a:xfrm>
          <a:prstGeom prst="doubleWave">
            <a:avLst/>
          </a:prstGeom>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Comunicación</a:t>
            </a:r>
          </a:p>
        </p:txBody>
      </p:sp>
      <p:sp>
        <p:nvSpPr>
          <p:cNvPr id="5" name="Doble onda 4"/>
          <p:cNvSpPr/>
          <p:nvPr/>
        </p:nvSpPr>
        <p:spPr>
          <a:xfrm>
            <a:off x="3540058" y="2704289"/>
            <a:ext cx="2470826" cy="528063"/>
          </a:xfrm>
          <a:prstGeom prst="doubleWave">
            <a:avLst/>
          </a:prstGeom>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Razonamiento </a:t>
            </a:r>
          </a:p>
        </p:txBody>
      </p:sp>
      <p:sp>
        <p:nvSpPr>
          <p:cNvPr id="6" name="Doble onda 5"/>
          <p:cNvSpPr/>
          <p:nvPr/>
        </p:nvSpPr>
        <p:spPr>
          <a:xfrm>
            <a:off x="6228946" y="2672046"/>
            <a:ext cx="2470826" cy="700943"/>
          </a:xfrm>
          <a:prstGeom prst="doubleWave">
            <a:avLst/>
          </a:prstGeom>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Solución de problemas </a:t>
            </a:r>
          </a:p>
        </p:txBody>
      </p:sp>
      <p:sp>
        <p:nvSpPr>
          <p:cNvPr id="7" name="Doble onda 6"/>
          <p:cNvSpPr/>
          <p:nvPr/>
        </p:nvSpPr>
        <p:spPr>
          <a:xfrm>
            <a:off x="3540058" y="3564201"/>
            <a:ext cx="2470826" cy="408562"/>
          </a:xfrm>
          <a:prstGeom prst="doubleWave">
            <a:avLst/>
          </a:prstGeom>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Participación</a:t>
            </a:r>
          </a:p>
        </p:txBody>
      </p:sp>
      <p:sp>
        <p:nvSpPr>
          <p:cNvPr id="9" name="Llamada rectangular 8"/>
          <p:cNvSpPr/>
          <p:nvPr/>
        </p:nvSpPr>
        <p:spPr>
          <a:xfrm>
            <a:off x="923925" y="4298950"/>
            <a:ext cx="7373938" cy="1465263"/>
          </a:xfrm>
          <a:prstGeom prst="wedgeRectCallou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s-MX" dirty="0"/>
              <a:t>Las competencias en el </a:t>
            </a:r>
            <a:r>
              <a:rPr lang="es-MX" dirty="0" err="1"/>
              <a:t>MEVyT</a:t>
            </a:r>
            <a:r>
              <a:rPr lang="es-MX" dirty="0"/>
              <a:t> se plantean como marcos de acción, porque e desarrollan desde todas las áreas y temas y se esperan como productos de los aprendizajes logrados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4819" name="CuadroTexto 1"/>
          <p:cNvSpPr txBox="1">
            <a:spLocks noChangeArrowheads="1"/>
          </p:cNvSpPr>
          <p:nvPr/>
        </p:nvSpPr>
        <p:spPr bwMode="auto">
          <a:xfrm>
            <a:off x="844550" y="1412875"/>
            <a:ext cx="76771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defRPr/>
            </a:pPr>
            <a:r>
              <a:rPr lang="es-MX" altLang="es-MX" sz="2400" dirty="0" smtClean="0">
                <a:solidFill>
                  <a:schemeClr val="tx1"/>
                </a:solidFill>
                <a:latin typeface="Calibri" panose="020F0502020204030204" pitchFamily="34" charset="0"/>
              </a:rPr>
              <a:t>El MEVyT concibe </a:t>
            </a:r>
            <a:r>
              <a:rPr lang="es-MX" altLang="es-MX" sz="2400" b="1" dirty="0" smtClean="0">
                <a:solidFill>
                  <a:schemeClr val="tx1"/>
                </a:solidFill>
                <a:effectLst>
                  <a:outerShdw blurRad="38100" dist="38100" dir="2700000" algn="tl">
                    <a:srgbClr val="000000">
                      <a:alpha val="43137"/>
                    </a:srgbClr>
                  </a:outerShdw>
                </a:effectLst>
                <a:latin typeface="Calibri" panose="020F0502020204030204" pitchFamily="34" charset="0"/>
              </a:rPr>
              <a:t>la educación </a:t>
            </a:r>
            <a:r>
              <a:rPr lang="es-MX" altLang="es-MX" sz="2400" dirty="0" smtClean="0">
                <a:solidFill>
                  <a:schemeClr val="tx1"/>
                </a:solidFill>
                <a:latin typeface="Calibri" panose="020F0502020204030204" pitchFamily="34" charset="0"/>
              </a:rPr>
              <a:t>con personas jóvenes y adultas como </a:t>
            </a:r>
            <a:r>
              <a:rPr lang="es-MX" altLang="es-MX" sz="2400" b="1" dirty="0" smtClean="0">
                <a:solidFill>
                  <a:schemeClr val="tx1"/>
                </a:solidFill>
                <a:effectLst>
                  <a:outerShdw blurRad="38100" dist="38100" dir="2700000" algn="tl">
                    <a:srgbClr val="000000">
                      <a:alpha val="43137"/>
                    </a:srgbClr>
                  </a:outerShdw>
                </a:effectLst>
                <a:latin typeface="Calibri" panose="020F0502020204030204" pitchFamily="34" charset="0"/>
              </a:rPr>
              <a:t>procesos constantes</a:t>
            </a:r>
            <a:r>
              <a:rPr lang="es-MX" altLang="es-MX" sz="2400" dirty="0" smtClean="0">
                <a:solidFill>
                  <a:schemeClr val="tx1"/>
                </a:solidFill>
                <a:latin typeface="Calibri" panose="020F0502020204030204" pitchFamily="34" charset="0"/>
              </a:rPr>
              <a:t>, a través de los cuales se desarrollan y fortalecen capacidades para el crecimiento individual y social. Incluye distintos espacios y modalidades de aprendizaje, formal o no. Entendiendo que con este concepto las personas jóvenes y adultas </a:t>
            </a:r>
            <a:r>
              <a:rPr lang="es-MX" altLang="es-MX" sz="2400" b="1" dirty="0" smtClean="0">
                <a:solidFill>
                  <a:schemeClr val="tx1"/>
                </a:solidFill>
                <a:latin typeface="Calibri" panose="020F0502020204030204" pitchFamily="34" charset="0"/>
              </a:rPr>
              <a:t>construyen conocimientos y se habilitan cada vez más para comprender su realidad, enfrentar problemas y decidir sus vidas</a:t>
            </a:r>
            <a:r>
              <a:rPr lang="es-MX" altLang="es-MX" sz="2400" dirty="0" smtClean="0">
                <a:solidFill>
                  <a:schemeClr val="tx1"/>
                </a:solidFill>
                <a:latin typeface="Calibri" panose="020F0502020204030204" pitchFamily="34" charset="0"/>
              </a:rPr>
              <a:t>.</a:t>
            </a:r>
          </a:p>
        </p:txBody>
      </p:sp>
      <p:sp>
        <p:nvSpPr>
          <p:cNvPr id="34820" name="CuadroTexto 2"/>
          <p:cNvSpPr txBox="1">
            <a:spLocks noChangeArrowheads="1"/>
          </p:cNvSpPr>
          <p:nvPr/>
        </p:nvSpPr>
        <p:spPr bwMode="auto">
          <a:xfrm>
            <a:off x="844550" y="4829175"/>
            <a:ext cx="7677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defRPr/>
            </a:pPr>
            <a:r>
              <a:rPr lang="es-MX" altLang="es-MX" sz="2000" dirty="0" smtClean="0">
                <a:solidFill>
                  <a:schemeClr val="bg2">
                    <a:lumMod val="50000"/>
                  </a:schemeClr>
                </a:solidFill>
                <a:latin typeface="Calibri" panose="020F0502020204030204" pitchFamily="34" charset="0"/>
              </a:rPr>
              <a:t>Fundamentalmente es un concepto de educación para la vida, ya que enfatiza la construcción de competencias que permiten a las personas desempeñarse en una forma más plena y eficiente en diferentes contextos.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17411" name="CuadroTexto 6"/>
          <p:cNvSpPr txBox="1">
            <a:spLocks noChangeArrowheads="1"/>
          </p:cNvSpPr>
          <p:nvPr/>
        </p:nvSpPr>
        <p:spPr bwMode="auto">
          <a:xfrm>
            <a:off x="4260850" y="1719263"/>
            <a:ext cx="39592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defRPr/>
            </a:pPr>
            <a:r>
              <a:rPr lang="es-MX" altLang="es-MX" sz="2200" dirty="0" smtClean="0">
                <a:solidFill>
                  <a:srgbClr val="FF9966"/>
                </a:solidFill>
                <a:effectLst>
                  <a:outerShdw blurRad="38100" dist="38100" dir="2700000" algn="tl">
                    <a:srgbClr val="000000">
                      <a:alpha val="43137"/>
                    </a:srgbClr>
                  </a:outerShdw>
                </a:effectLst>
                <a:latin typeface="Calibri" panose="020F0502020204030204" pitchFamily="34" charset="0"/>
              </a:rPr>
              <a:t>Es la expresión de una visión de Política Educativa basada en los principios de educación para la vida y a lo largo de la vida.   </a:t>
            </a:r>
          </a:p>
        </p:txBody>
      </p:sp>
      <p:sp>
        <p:nvSpPr>
          <p:cNvPr id="8" name="CuadroTexto 7"/>
          <p:cNvSpPr txBox="1"/>
          <p:nvPr/>
        </p:nvSpPr>
        <p:spPr>
          <a:xfrm>
            <a:off x="1601788" y="3795713"/>
            <a:ext cx="5995987" cy="2130425"/>
          </a:xfrm>
          <a:prstGeom prst="foldedCorner">
            <a:avLst/>
          </a:prstGeom>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spAutoFit/>
          </a:bodyPr>
          <a:lstStyle/>
          <a:p>
            <a:pPr>
              <a:defRPr/>
            </a:pPr>
            <a:r>
              <a:rPr lang="es-MX" sz="2200" dirty="0"/>
              <a:t>Se constituye en el modelo educativo que ofrece el Estado Mexicano, a través del </a:t>
            </a:r>
            <a:r>
              <a:rPr lang="es-MX" sz="2200" b="1" dirty="0">
                <a:effectLst>
                  <a:outerShdw blurRad="38100" dist="38100" dir="2700000" algn="tl">
                    <a:srgbClr val="000000">
                      <a:alpha val="43137"/>
                    </a:srgbClr>
                  </a:outerShdw>
                </a:effectLst>
              </a:rPr>
              <a:t>INEA </a:t>
            </a:r>
            <a:r>
              <a:rPr lang="es-MX" sz="2200" dirty="0"/>
              <a:t>para la atención de personas jóvenes y adultas que deseen alfabetizarse, concluir su educación Primaria y Secundaria.</a:t>
            </a:r>
          </a:p>
        </p:txBody>
      </p:sp>
      <p:pic>
        <p:nvPicPr>
          <p:cNvPr id="17413" name="Picture 2" descr="Resultado de imagen para IMAGENES DEL MEVY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 y="1841500"/>
            <a:ext cx="26955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5843" name="CuadroTexto 1"/>
          <p:cNvSpPr txBox="1">
            <a:spLocks noChangeArrowheads="1"/>
          </p:cNvSpPr>
          <p:nvPr/>
        </p:nvSpPr>
        <p:spPr bwMode="auto">
          <a:xfrm>
            <a:off x="485775" y="2032000"/>
            <a:ext cx="7869238" cy="2246313"/>
          </a:xfrm>
          <a:prstGeom prst="rect">
            <a:avLst/>
          </a:prstGeom>
          <a:noFill/>
          <a:ln w="9525">
            <a:solidFill>
              <a:srgbClr val="000000"/>
            </a:solidFill>
            <a:prstDash val="lgDashDot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a:spcBef>
                <a:spcPct val="0"/>
              </a:spcBef>
              <a:buClrTx/>
              <a:buSzTx/>
              <a:buFontTx/>
              <a:buNone/>
              <a:defRPr/>
            </a:pPr>
            <a:r>
              <a:rPr lang="es-MX" altLang="es-MX" sz="2000" dirty="0" smtClean="0">
                <a:solidFill>
                  <a:schemeClr val="accent6">
                    <a:lumMod val="50000"/>
                  </a:schemeClr>
                </a:solidFill>
                <a:latin typeface="Calibri" panose="020F0502020204030204" pitchFamily="34" charset="0"/>
              </a:rPr>
              <a:t>El desarrollo de competencias en el MEVyT, ligado a la diversidad de necesidades educativas, requiere de un concepto amplio de aprendizaje, este se concibe como un </a:t>
            </a:r>
            <a:r>
              <a:rPr lang="es-MX" altLang="es-MX" sz="2000" b="1" dirty="0" smtClean="0">
                <a:solidFill>
                  <a:schemeClr val="accent6">
                    <a:lumMod val="50000"/>
                  </a:schemeClr>
                </a:solidFill>
                <a:latin typeface="Calibri" panose="020F0502020204030204" pitchFamily="34" charset="0"/>
              </a:rPr>
              <a:t>proceso personal, social y cultural de carácter permanente</a:t>
            </a:r>
            <a:r>
              <a:rPr lang="es-MX" altLang="es-MX" sz="2000" dirty="0" smtClean="0">
                <a:solidFill>
                  <a:schemeClr val="accent6">
                    <a:lumMod val="50000"/>
                  </a:schemeClr>
                </a:solidFill>
                <a:latin typeface="Calibri" panose="020F0502020204030204" pitchFamily="34" charset="0"/>
              </a:rPr>
              <a:t>, inherente a la vida de todas las personas, que ocurre en un contexto definido y que </a:t>
            </a:r>
            <a:r>
              <a:rPr lang="es-MX" altLang="es-MX" sz="2000" b="1" dirty="0" smtClean="0">
                <a:solidFill>
                  <a:schemeClr val="accent6">
                    <a:lumMod val="50000"/>
                  </a:schemeClr>
                </a:solidFill>
                <a:latin typeface="Calibri" panose="020F0502020204030204" pitchFamily="34" charset="0"/>
              </a:rPr>
              <a:t>se da a través de la interrelación con los demás </a:t>
            </a:r>
            <a:r>
              <a:rPr lang="es-MX" altLang="es-MX" sz="2000" dirty="0" smtClean="0">
                <a:solidFill>
                  <a:schemeClr val="accent6">
                    <a:lumMod val="50000"/>
                  </a:schemeClr>
                </a:solidFill>
                <a:latin typeface="Calibri" panose="020F0502020204030204" pitchFamily="34" charset="0"/>
              </a:rPr>
              <a:t>y </a:t>
            </a:r>
            <a:r>
              <a:rPr lang="es-MX" altLang="es-MX" sz="2000" b="1" dirty="0" smtClean="0">
                <a:solidFill>
                  <a:schemeClr val="accent6">
                    <a:lumMod val="50000"/>
                  </a:schemeClr>
                </a:solidFill>
                <a:latin typeface="Calibri" panose="020F0502020204030204" pitchFamily="34" charset="0"/>
              </a:rPr>
              <a:t>con el entorno, mediante la reflexión y la reconstrucción de experiencias, conocimientos y situaciones particulares</a:t>
            </a:r>
            <a:r>
              <a:rPr lang="es-MX" altLang="es-MX" sz="2000" dirty="0" smtClean="0">
                <a:solidFill>
                  <a:schemeClr val="accent6">
                    <a:lumMod val="50000"/>
                  </a:schemeClr>
                </a:solidFill>
                <a:latin typeface="Calibri" panose="020F0502020204030204" pitchFamily="34" charset="0"/>
              </a:rPr>
              <a:t>.</a:t>
            </a:r>
          </a:p>
        </p:txBody>
      </p:sp>
      <p:sp>
        <p:nvSpPr>
          <p:cNvPr id="34820" name="CuadroTexto 2"/>
          <p:cNvSpPr txBox="1">
            <a:spLocks noChangeArrowheads="1"/>
          </p:cNvSpPr>
          <p:nvPr/>
        </p:nvSpPr>
        <p:spPr bwMode="auto">
          <a:xfrm>
            <a:off x="485775" y="1382713"/>
            <a:ext cx="35575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s-MX" sz="2200" b="1" dirty="0" smtClean="0">
                <a:effectLst>
                  <a:outerShdw blurRad="38100" dist="38100" dir="2700000" algn="tl">
                    <a:srgbClr val="000000">
                      <a:alpha val="43137"/>
                    </a:srgbClr>
                  </a:outerShdw>
                </a:effectLst>
              </a:rPr>
              <a:t>El aprendizaje en el </a:t>
            </a:r>
            <a:r>
              <a:rPr lang="es-MX" sz="2200" b="1" dirty="0" err="1" smtClean="0">
                <a:effectLst>
                  <a:outerShdw blurRad="38100" dist="38100" dir="2700000" algn="tl">
                    <a:srgbClr val="000000">
                      <a:alpha val="43137"/>
                    </a:srgbClr>
                  </a:outerShdw>
                </a:effectLst>
              </a:rPr>
              <a:t>MEVyT</a:t>
            </a:r>
            <a:endParaRPr lang="es-MX" altLang="es-MX" sz="2200" b="1" dirty="0" smtClean="0">
              <a:effectLst>
                <a:outerShdw blurRad="38100" dist="38100" dir="2700000" algn="tl">
                  <a:srgbClr val="000000">
                    <a:alpha val="43137"/>
                  </a:srgbClr>
                </a:outerShdw>
              </a:effectLst>
            </a:endParaRPr>
          </a:p>
        </p:txBody>
      </p:sp>
      <p:pic>
        <p:nvPicPr>
          <p:cNvPr id="56322" name="Picture 2" descr="Resultado de imagen para DESARROLLO DE COMPETENCIAS EN EL mevy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177" y="4426061"/>
            <a:ext cx="4703976" cy="19351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6867" name="CuadroTexto 4"/>
          <p:cNvSpPr txBox="1">
            <a:spLocks noChangeArrowheads="1"/>
          </p:cNvSpPr>
          <p:nvPr/>
        </p:nvSpPr>
        <p:spPr bwMode="auto">
          <a:xfrm>
            <a:off x="876300" y="1422400"/>
            <a:ext cx="3733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sz="2200">
                <a:solidFill>
                  <a:schemeClr val="tx1"/>
                </a:solidFill>
                <a:latin typeface="Calibri" pitchFamily="34" charset="0"/>
              </a:rPr>
              <a:t>Este concepto se articula con :</a:t>
            </a:r>
          </a:p>
        </p:txBody>
      </p:sp>
      <p:sp>
        <p:nvSpPr>
          <p:cNvPr id="7" name="Pentágono 6"/>
          <p:cNvSpPr/>
          <p:nvPr/>
        </p:nvSpPr>
        <p:spPr>
          <a:xfrm>
            <a:off x="679450" y="2516188"/>
            <a:ext cx="4127500" cy="858837"/>
          </a:xfrm>
          <a:prstGeom prst="homePlate">
            <a:avLst/>
          </a:prstGeom>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dirty="0"/>
              <a:t>La educación a lo largo de la vida</a:t>
            </a:r>
          </a:p>
        </p:txBody>
      </p:sp>
      <p:sp>
        <p:nvSpPr>
          <p:cNvPr id="8" name="Proceso 7"/>
          <p:cNvSpPr/>
          <p:nvPr/>
        </p:nvSpPr>
        <p:spPr>
          <a:xfrm>
            <a:off x="5175316" y="1792840"/>
            <a:ext cx="3376366" cy="4039923"/>
          </a:xfrm>
          <a:prstGeom prst="flowChart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MX" sz="2000" dirty="0"/>
              <a:t>Se concibe como existencia de oportunidades para que una persona aprenda y siga aprendiendo durante toda su vida.</a:t>
            </a:r>
          </a:p>
        </p:txBody>
      </p:sp>
      <p:sp>
        <p:nvSpPr>
          <p:cNvPr id="36872" name="CuadroTexto 8"/>
          <p:cNvSpPr txBox="1">
            <a:spLocks noChangeArrowheads="1"/>
          </p:cNvSpPr>
          <p:nvPr/>
        </p:nvSpPr>
        <p:spPr bwMode="auto">
          <a:xfrm>
            <a:off x="876300" y="4344988"/>
            <a:ext cx="353536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sz="2000">
                <a:solidFill>
                  <a:schemeClr val="tx1"/>
                </a:solidFill>
                <a:latin typeface="Calibri" pitchFamily="34" charset="0"/>
              </a:rPr>
              <a:t>Supone la presencia de condiciones políticas que hagan posible el acceso a procesos y servicios educativos con calidad, equidad e inclusión.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 name="Pentágono 2"/>
          <p:cNvSpPr/>
          <p:nvPr/>
        </p:nvSpPr>
        <p:spPr>
          <a:xfrm>
            <a:off x="579438" y="2216150"/>
            <a:ext cx="4129087" cy="722313"/>
          </a:xfrm>
          <a:prstGeom prst="homePlate">
            <a:avLst/>
          </a:prstGeom>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dirty="0"/>
              <a:t>La educación para el trabajo</a:t>
            </a:r>
          </a:p>
        </p:txBody>
      </p:sp>
      <p:sp>
        <p:nvSpPr>
          <p:cNvPr id="5" name="Proceso 4"/>
          <p:cNvSpPr/>
          <p:nvPr/>
        </p:nvSpPr>
        <p:spPr>
          <a:xfrm>
            <a:off x="5175317" y="1805852"/>
            <a:ext cx="3376366" cy="3777529"/>
          </a:xfrm>
          <a:prstGeom prst="flowChartProcess">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nchor="ctr"/>
          <a:lstStyle/>
          <a:p>
            <a:pPr algn="ctr">
              <a:defRPr/>
            </a:pPr>
            <a:r>
              <a:rPr lang="es-MX" dirty="0"/>
              <a:t>Plantea la articulación entre los procesos educativos y el mundo del trabajo. Incluye adquirir y desarrollar competencias para realizar o mejorar el desempeño en un trabajo</a:t>
            </a:r>
          </a:p>
        </p:txBody>
      </p:sp>
      <p:sp>
        <p:nvSpPr>
          <p:cNvPr id="37895" name="CuadroTexto 5"/>
          <p:cNvSpPr txBox="1">
            <a:spLocks noChangeArrowheads="1"/>
          </p:cNvSpPr>
          <p:nvPr/>
        </p:nvSpPr>
        <p:spPr bwMode="auto">
          <a:xfrm>
            <a:off x="876300" y="4344988"/>
            <a:ext cx="3535363"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sz="2000">
                <a:solidFill>
                  <a:schemeClr val="tx1"/>
                </a:solidFill>
                <a:latin typeface="Calibri" pitchFamily="34" charset="0"/>
              </a:rPr>
              <a:t>Constituye un aspecto central para la vida de las personas jóvenes y adultas ya que tiene un impacto directo en su bienestar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2" name="CuadroTexto 1"/>
          <p:cNvSpPr txBox="1"/>
          <p:nvPr/>
        </p:nvSpPr>
        <p:spPr>
          <a:xfrm>
            <a:off x="198438" y="1658938"/>
            <a:ext cx="2476500" cy="4035425"/>
          </a:xfrm>
          <a:prstGeom prst="notchedRightArrow">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s-MX" dirty="0"/>
              <a:t>El </a:t>
            </a:r>
            <a:r>
              <a:rPr lang="es-MX" dirty="0" err="1"/>
              <a:t>MEVyT</a:t>
            </a:r>
            <a:r>
              <a:rPr lang="es-MX" dirty="0"/>
              <a:t> atiende de manera prioritaria pero no exclusiva:</a:t>
            </a:r>
          </a:p>
        </p:txBody>
      </p:sp>
      <p:sp>
        <p:nvSpPr>
          <p:cNvPr id="3" name="CuadroTexto 2"/>
          <p:cNvSpPr txBox="1"/>
          <p:nvPr/>
        </p:nvSpPr>
        <p:spPr>
          <a:xfrm>
            <a:off x="1965325" y="1460500"/>
            <a:ext cx="5553075" cy="676275"/>
          </a:xfrm>
          <a:prstGeom prst="rect">
            <a:avLst/>
          </a:prstGeom>
          <a:noFill/>
        </p:spPr>
        <p:txBody>
          <a:bodyPr wrap="none">
            <a:spAutoFit/>
          </a:bodyPr>
          <a:lstStyle/>
          <a:p>
            <a:pPr>
              <a:defRPr/>
            </a:pPr>
            <a:r>
              <a:rPr lang="es-MX" sz="1900" b="1" dirty="0">
                <a:effectLst>
                  <a:outerShdw blurRad="38100" dist="38100" dir="2700000" algn="tl">
                    <a:srgbClr val="000000">
                      <a:alpha val="43137"/>
                    </a:srgbClr>
                  </a:outerShdw>
                </a:effectLst>
              </a:rPr>
              <a:t>La alfabetización</a:t>
            </a:r>
            <a:r>
              <a:rPr lang="es-MX" sz="1900" dirty="0"/>
              <a:t> </a:t>
            </a:r>
          </a:p>
          <a:p>
            <a:pPr>
              <a:defRPr/>
            </a:pPr>
            <a:r>
              <a:rPr lang="es-MX" sz="1900" dirty="0"/>
              <a:t>Entendida como un proceso continúo de aprendizaje…</a:t>
            </a:r>
          </a:p>
        </p:txBody>
      </p:sp>
      <p:sp>
        <p:nvSpPr>
          <p:cNvPr id="5" name="CuadroTexto 4"/>
          <p:cNvSpPr txBox="1"/>
          <p:nvPr/>
        </p:nvSpPr>
        <p:spPr>
          <a:xfrm>
            <a:off x="2557463" y="2216150"/>
            <a:ext cx="5895975" cy="1262063"/>
          </a:xfrm>
          <a:prstGeom prst="rect">
            <a:avLst/>
          </a:prstGeom>
          <a:noFill/>
        </p:spPr>
        <p:txBody>
          <a:bodyPr>
            <a:spAutoFit/>
          </a:bodyPr>
          <a:lstStyle/>
          <a:p>
            <a:pPr>
              <a:defRPr/>
            </a:pPr>
            <a:r>
              <a:rPr lang="es-MX" sz="1900" b="1" dirty="0">
                <a:effectLst>
                  <a:outerShdw blurRad="38100" dist="38100" dir="2700000" algn="tl">
                    <a:srgbClr val="000000">
                      <a:alpha val="43137"/>
                    </a:srgbClr>
                  </a:outerShdw>
                </a:effectLst>
              </a:rPr>
              <a:t>La formación permanente</a:t>
            </a:r>
          </a:p>
          <a:p>
            <a:pPr>
              <a:defRPr/>
            </a:pPr>
            <a:r>
              <a:rPr lang="es-MX" sz="1900" dirty="0"/>
              <a:t>Entendida como parte de la educación a lo largo de la vida en tanto brinda herramientas para un mundo laboral, tomar decisiones fundamentadas.</a:t>
            </a:r>
          </a:p>
        </p:txBody>
      </p:sp>
      <p:sp>
        <p:nvSpPr>
          <p:cNvPr id="6" name="CuadroTexto 5"/>
          <p:cNvSpPr txBox="1"/>
          <p:nvPr/>
        </p:nvSpPr>
        <p:spPr>
          <a:xfrm>
            <a:off x="2674938" y="3817938"/>
            <a:ext cx="5895975" cy="1262062"/>
          </a:xfrm>
          <a:prstGeom prst="rect">
            <a:avLst/>
          </a:prstGeom>
          <a:noFill/>
        </p:spPr>
        <p:txBody>
          <a:bodyPr>
            <a:spAutoFit/>
          </a:bodyPr>
          <a:lstStyle/>
          <a:p>
            <a:pPr>
              <a:defRPr/>
            </a:pPr>
            <a:r>
              <a:rPr lang="es-MX" sz="1900" b="1" dirty="0">
                <a:effectLst>
                  <a:outerShdw blurRad="38100" dist="38100" dir="2700000" algn="tl">
                    <a:srgbClr val="000000">
                      <a:alpha val="43137"/>
                    </a:srgbClr>
                  </a:outerShdw>
                </a:effectLst>
              </a:rPr>
              <a:t>La educación para la ciudadanía</a:t>
            </a:r>
          </a:p>
          <a:p>
            <a:pPr>
              <a:defRPr/>
            </a:pPr>
            <a:r>
              <a:rPr lang="es-MX" sz="1900" dirty="0"/>
              <a:t>Entendida como el desarrollo de capacidades para participar activamente en la solución de problemas sociales, la defensa de derechos y la toma de decisiones.</a:t>
            </a:r>
          </a:p>
        </p:txBody>
      </p:sp>
      <p:sp>
        <p:nvSpPr>
          <p:cNvPr id="7" name="CuadroTexto 6"/>
          <p:cNvSpPr txBox="1"/>
          <p:nvPr/>
        </p:nvSpPr>
        <p:spPr>
          <a:xfrm>
            <a:off x="1965325" y="5251450"/>
            <a:ext cx="6488113" cy="969963"/>
          </a:xfrm>
          <a:prstGeom prst="rect">
            <a:avLst/>
          </a:prstGeom>
          <a:noFill/>
        </p:spPr>
        <p:txBody>
          <a:bodyPr>
            <a:spAutoFit/>
          </a:bodyPr>
          <a:lstStyle/>
          <a:p>
            <a:pPr>
              <a:defRPr/>
            </a:pPr>
            <a:r>
              <a:rPr lang="es-MX" sz="1900" b="1" dirty="0">
                <a:effectLst>
                  <a:outerShdw blurRad="38100" dist="38100" dir="2700000" algn="tl">
                    <a:srgbClr val="000000">
                      <a:alpha val="43137"/>
                    </a:srgbClr>
                  </a:outerShdw>
                </a:effectLst>
              </a:rPr>
              <a:t>Acceso a las tecnologías de la información </a:t>
            </a:r>
          </a:p>
          <a:p>
            <a:pPr>
              <a:defRPr/>
            </a:pPr>
            <a:r>
              <a:rPr lang="es-MX" sz="1900" dirty="0"/>
              <a:t>Conlleva la creación de oportunidades que propicien y fortalezcan el uso y convivencia con distintos lenguajes.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2" name="CuadroTexto 1"/>
          <p:cNvSpPr txBox="1"/>
          <p:nvPr/>
        </p:nvSpPr>
        <p:spPr>
          <a:xfrm>
            <a:off x="449263" y="1328738"/>
            <a:ext cx="4192587" cy="492125"/>
          </a:xfrm>
          <a:prstGeom prst="rect">
            <a:avLst/>
          </a:prstGeom>
          <a:noFill/>
        </p:spPr>
        <p:txBody>
          <a:bodyPr wrap="none">
            <a:spAutoFit/>
          </a:bodyPr>
          <a:lstStyle/>
          <a:p>
            <a:pPr>
              <a:defRPr/>
            </a:pPr>
            <a:r>
              <a:rPr lang="es-MX" sz="2600" b="1" dirty="0">
                <a:effectLst>
                  <a:outerShdw blurRad="38100" dist="38100" dir="2700000" algn="tl">
                    <a:srgbClr val="000000">
                      <a:alpha val="43137"/>
                    </a:srgbClr>
                  </a:outerShdw>
                </a:effectLst>
              </a:rPr>
              <a:t>Intencionalidades educativas</a:t>
            </a:r>
          </a:p>
        </p:txBody>
      </p:sp>
      <p:sp>
        <p:nvSpPr>
          <p:cNvPr id="5" name="Pentágono 4"/>
          <p:cNvSpPr/>
          <p:nvPr/>
        </p:nvSpPr>
        <p:spPr>
          <a:xfrm>
            <a:off x="749300" y="1958975"/>
            <a:ext cx="4640263" cy="388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dirty="0"/>
              <a:t>Componentes de una formación integral </a:t>
            </a:r>
          </a:p>
        </p:txBody>
      </p:sp>
      <p:sp>
        <p:nvSpPr>
          <p:cNvPr id="6" name="Pentágono 5"/>
          <p:cNvSpPr/>
          <p:nvPr/>
        </p:nvSpPr>
        <p:spPr>
          <a:xfrm>
            <a:off x="2062163" y="2486025"/>
            <a:ext cx="6673850" cy="38893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dirty="0"/>
              <a:t>Temáticas que permean la propuesta educativa del </a:t>
            </a:r>
            <a:r>
              <a:rPr lang="es-MX" dirty="0" err="1"/>
              <a:t>MEVyT</a:t>
            </a:r>
            <a:endParaRPr lang="es-MX" dirty="0"/>
          </a:p>
        </p:txBody>
      </p:sp>
      <p:sp>
        <p:nvSpPr>
          <p:cNvPr id="7" name="Pentágono 6"/>
          <p:cNvSpPr/>
          <p:nvPr/>
        </p:nvSpPr>
        <p:spPr>
          <a:xfrm>
            <a:off x="749300" y="2995613"/>
            <a:ext cx="6673850" cy="38893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MX" dirty="0"/>
              <a:t>Expresan desafíos centrales de la vida humana</a:t>
            </a:r>
          </a:p>
        </p:txBody>
      </p:sp>
      <p:pic>
        <p:nvPicPr>
          <p:cNvPr id="39943" name="Picture 2" descr="https://i1.wp.com/derechoenaccion.cide.edu/wp-content/uploads/2016/07/derechoshumano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38" y="3684588"/>
            <a:ext cx="2333625"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AutoShape 10" descr="Resultado de imagen para equidad e inclusion"/>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endParaRPr lang="es-MX" altLang="es-MX">
              <a:solidFill>
                <a:schemeClr val="tx1"/>
              </a:solidFill>
              <a:latin typeface="Calibri" pitchFamily="34" charset="0"/>
            </a:endParaRPr>
          </a:p>
        </p:txBody>
      </p:sp>
      <p:pic>
        <p:nvPicPr>
          <p:cNvPr id="39945" name="Picture 14" descr="Resultado de imagen para equidad e inclu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625" y="5245100"/>
            <a:ext cx="164465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20" descr="Resultado de imagen para diversidad intercultu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638" y="3587750"/>
            <a:ext cx="15970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p:nvSpPr>
        <p:spPr>
          <a:xfrm>
            <a:off x="2926032" y="5074398"/>
            <a:ext cx="2112896" cy="101566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s-MX" sz="2000" b="1" dirty="0">
                <a:ln w="12700">
                  <a:solidFill>
                    <a:schemeClr val="accent5"/>
                  </a:solidFill>
                  <a:prstDash val="solid"/>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rPr>
              <a:t>Visión de futuro y calidad de vida </a:t>
            </a:r>
          </a:p>
        </p:txBody>
      </p:sp>
      <p:pic>
        <p:nvPicPr>
          <p:cNvPr id="39948" name="Picture 24"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25" y="5673725"/>
            <a:ext cx="2181225"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p:cNvSpPr/>
          <p:nvPr/>
        </p:nvSpPr>
        <p:spPr>
          <a:xfrm>
            <a:off x="3719149" y="3737184"/>
            <a:ext cx="2112896" cy="70788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s-MX" sz="20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Perspectiva de género</a:t>
            </a:r>
          </a:p>
        </p:txBody>
      </p:sp>
      <p:sp>
        <p:nvSpPr>
          <p:cNvPr id="16" name="Rectángulo redondeado 15"/>
          <p:cNvSpPr/>
          <p:nvPr/>
        </p:nvSpPr>
        <p:spPr>
          <a:xfrm>
            <a:off x="5383685" y="4965970"/>
            <a:ext cx="1752406" cy="783193"/>
          </a:xfrm>
          <a:prstGeom prst="round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s-MX"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Sentido de pertenencia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9940" name="CuadroTexto 2"/>
          <p:cNvSpPr txBox="1">
            <a:spLocks noChangeArrowheads="1"/>
          </p:cNvSpPr>
          <p:nvPr/>
        </p:nvSpPr>
        <p:spPr bwMode="auto">
          <a:xfrm>
            <a:off x="1271588" y="1620838"/>
            <a:ext cx="7561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s-MX" altLang="es-MX" sz="2000" b="1" dirty="0" smtClean="0">
                <a:effectLst>
                  <a:outerShdw blurRad="38100" dist="38100" dir="2700000" algn="tl">
                    <a:srgbClr val="000000">
                      <a:alpha val="43137"/>
                    </a:srgbClr>
                  </a:outerShdw>
                </a:effectLst>
              </a:rPr>
              <a:t>Niveles educativos del </a:t>
            </a:r>
            <a:r>
              <a:rPr lang="es-MX" altLang="es-MX" sz="2000" b="1" dirty="0" err="1" smtClean="0">
                <a:effectLst>
                  <a:outerShdw blurRad="38100" dist="38100" dir="2700000" algn="tl">
                    <a:srgbClr val="000000">
                      <a:alpha val="43137"/>
                    </a:srgbClr>
                  </a:outerShdw>
                </a:effectLst>
              </a:rPr>
              <a:t>MEVyT</a:t>
            </a:r>
            <a:r>
              <a:rPr lang="es-MX" altLang="es-MX" sz="2000" b="1" dirty="0" smtClean="0">
                <a:effectLst>
                  <a:outerShdw blurRad="38100" dist="38100" dir="2700000" algn="tl">
                    <a:srgbClr val="000000">
                      <a:alpha val="43137"/>
                    </a:srgbClr>
                  </a:outerShdw>
                </a:effectLst>
              </a:rPr>
              <a:t> : Inicial , intermedio y avanzado</a:t>
            </a:r>
          </a:p>
        </p:txBody>
      </p:sp>
      <p:graphicFrame>
        <p:nvGraphicFramePr>
          <p:cNvPr id="3" name="Tabla 2"/>
          <p:cNvGraphicFramePr>
            <a:graphicFrameLocks noGrp="1"/>
          </p:cNvGraphicFramePr>
          <p:nvPr/>
        </p:nvGraphicFramePr>
        <p:xfrm>
          <a:off x="1085850" y="2508250"/>
          <a:ext cx="6972300" cy="2651125"/>
        </p:xfrm>
        <a:graphic>
          <a:graphicData uri="http://schemas.openxmlformats.org/drawingml/2006/table">
            <a:tbl>
              <a:tblPr/>
              <a:tblGrid>
                <a:gridCol w="1907605">
                  <a:extLst>
                    <a:ext uri="{9D8B030D-6E8A-4147-A177-3AD203B41FA5}">
                      <a16:colId xmlns:a16="http://schemas.microsoft.com/office/drawing/2014/main" xmlns="" val="20000"/>
                    </a:ext>
                  </a:extLst>
                </a:gridCol>
                <a:gridCol w="1669156">
                  <a:extLst>
                    <a:ext uri="{9D8B030D-6E8A-4147-A177-3AD203B41FA5}">
                      <a16:colId xmlns:a16="http://schemas.microsoft.com/office/drawing/2014/main" xmlns="" val="20001"/>
                    </a:ext>
                  </a:extLst>
                </a:gridCol>
                <a:gridCol w="1236912">
                  <a:extLst>
                    <a:ext uri="{9D8B030D-6E8A-4147-A177-3AD203B41FA5}">
                      <a16:colId xmlns:a16="http://schemas.microsoft.com/office/drawing/2014/main" xmlns="" val="20002"/>
                    </a:ext>
                  </a:extLst>
                </a:gridCol>
                <a:gridCol w="1069833">
                  <a:extLst>
                    <a:ext uri="{9D8B030D-6E8A-4147-A177-3AD203B41FA5}">
                      <a16:colId xmlns:a16="http://schemas.microsoft.com/office/drawing/2014/main" xmlns="" val="20003"/>
                    </a:ext>
                  </a:extLst>
                </a:gridCol>
                <a:gridCol w="1088795">
                  <a:extLst>
                    <a:ext uri="{9D8B030D-6E8A-4147-A177-3AD203B41FA5}">
                      <a16:colId xmlns:a16="http://schemas.microsoft.com/office/drawing/2014/main" xmlns="" val="20004"/>
                    </a:ext>
                  </a:extLst>
                </a:gridCol>
              </a:tblGrid>
              <a:tr h="556207">
                <a:tc gridSpan="5">
                  <a:txBody>
                    <a:bodyPr/>
                    <a:lstStyle/>
                    <a:p>
                      <a:pPr algn="ctr" fontAlgn="ctr"/>
                      <a:r>
                        <a:rPr lang="es-MX" sz="1800" b="1" i="0" u="none" strike="noStrike" dirty="0">
                          <a:solidFill>
                            <a:schemeClr val="bg1"/>
                          </a:solidFill>
                          <a:effectLst/>
                          <a:latin typeface="Calibri" panose="020F0502020204030204" pitchFamily="34" charset="0"/>
                        </a:rPr>
                        <a:t>EDUCACIÓN </a:t>
                      </a:r>
                      <a:r>
                        <a:rPr lang="es-MX" sz="1800" b="1" i="0" u="none" strike="noStrike" dirty="0" smtClean="0">
                          <a:solidFill>
                            <a:schemeClr val="bg1"/>
                          </a:solidFill>
                          <a:effectLst/>
                          <a:latin typeface="Calibri" panose="020F0502020204030204" pitchFamily="34" charset="0"/>
                        </a:rPr>
                        <a:t>PRIMARIA</a:t>
                      </a:r>
                      <a:r>
                        <a:rPr lang="es-MX" sz="1800" b="1" i="0" u="none" strike="noStrike" baseline="0" dirty="0" smtClean="0">
                          <a:solidFill>
                            <a:schemeClr val="bg1"/>
                          </a:solidFill>
                          <a:effectLst/>
                          <a:latin typeface="Calibri" panose="020F0502020204030204" pitchFamily="34" charset="0"/>
                        </a:rPr>
                        <a:t> Y SECUNDARIA</a:t>
                      </a:r>
                      <a:r>
                        <a:rPr lang="es-MX" sz="1800" b="1" i="0" u="none" strike="noStrike" dirty="0" smtClean="0">
                          <a:solidFill>
                            <a:schemeClr val="bg1"/>
                          </a:solidFill>
                          <a:effectLst/>
                          <a:latin typeface="Calibri" panose="020F0502020204030204" pitchFamily="34" charset="0"/>
                        </a:rPr>
                        <a:t> </a:t>
                      </a:r>
                      <a:r>
                        <a:rPr lang="es-MX" sz="1800" b="1" i="0" u="none" strike="noStrike" dirty="0">
                          <a:solidFill>
                            <a:schemeClr val="bg1"/>
                          </a:solidFill>
                          <a:effectLst/>
                          <a:latin typeface="Calibri" panose="020F0502020204030204" pitchFamily="34" charset="0"/>
                        </a:rPr>
                        <a:t>PARA PERSONAS JÓVENES Y ADULTAS </a:t>
                      </a:r>
                    </a:p>
                  </a:txBody>
                  <a:tcPr marL="7620" marR="7620" marT="7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591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449415">
                <a:tc>
                  <a:txBody>
                    <a:bodyPr/>
                    <a:lstStyle/>
                    <a:p>
                      <a:pPr algn="ctr" fontAlgn="ctr"/>
                      <a:r>
                        <a:rPr lang="es-MX" sz="1500" b="1" i="1" u="none" strike="noStrike" dirty="0">
                          <a:solidFill>
                            <a:srgbClr val="000000"/>
                          </a:solidFill>
                          <a:effectLst/>
                          <a:latin typeface="Calibri" panose="020F0502020204030204" pitchFamily="34" charset="0"/>
                        </a:rPr>
                        <a:t>SERVICIOS</a:t>
                      </a:r>
                    </a:p>
                  </a:txBody>
                  <a:tcPr marL="7620" marR="7620" marT="7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gridSpan="3">
                  <a:txBody>
                    <a:bodyPr/>
                    <a:lstStyle/>
                    <a:p>
                      <a:pPr algn="ctr" fontAlgn="ctr"/>
                      <a:r>
                        <a:rPr lang="es-MX" sz="1500" b="1" i="1" u="none" strike="noStrike">
                          <a:solidFill>
                            <a:srgbClr val="000000"/>
                          </a:solidFill>
                          <a:effectLst/>
                          <a:latin typeface="Calibri" panose="020F0502020204030204" pitchFamily="34" charset="0"/>
                        </a:rPr>
                        <a:t>PRIMARIA </a:t>
                      </a:r>
                    </a:p>
                  </a:txBody>
                  <a:tcPr marL="7620" marR="7620" marT="7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es-MX"/>
                    </a:p>
                  </a:txBody>
                  <a:tcPr/>
                </a:tc>
                <a:tc hMerge="1">
                  <a:txBody>
                    <a:bodyPr/>
                    <a:lstStyle/>
                    <a:p>
                      <a:endParaRPr lang="es-MX"/>
                    </a:p>
                  </a:txBody>
                  <a:tcPr/>
                </a:tc>
                <a:tc>
                  <a:txBody>
                    <a:bodyPr/>
                    <a:lstStyle/>
                    <a:p>
                      <a:pPr algn="ctr" fontAlgn="ctr"/>
                      <a:r>
                        <a:rPr lang="es-MX" sz="1500" b="1" i="1" u="none" strike="noStrike">
                          <a:solidFill>
                            <a:srgbClr val="000000"/>
                          </a:solidFill>
                          <a:effectLst/>
                          <a:latin typeface="Calibri" panose="020F0502020204030204" pitchFamily="34" charset="0"/>
                        </a:rPr>
                        <a:t>SECUNDARIA </a:t>
                      </a:r>
                    </a:p>
                  </a:txBody>
                  <a:tcPr marL="7620" marR="7620" marT="7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xmlns="" val="10001"/>
                  </a:ext>
                </a:extLst>
              </a:tr>
              <a:tr h="571290">
                <a:tc>
                  <a:txBody>
                    <a:bodyPr/>
                    <a:lstStyle/>
                    <a:p>
                      <a:pPr algn="ctr" fontAlgn="ctr"/>
                      <a:r>
                        <a:rPr lang="es-MX" sz="1500" b="1" i="1" u="none" strike="noStrike" dirty="0">
                          <a:solidFill>
                            <a:srgbClr val="000000"/>
                          </a:solidFill>
                          <a:effectLst/>
                          <a:latin typeface="Calibri" panose="020F0502020204030204" pitchFamily="34" charset="0"/>
                        </a:rPr>
                        <a:t>NIVELES</a:t>
                      </a:r>
                    </a:p>
                  </a:txBody>
                  <a:tcPr marL="7620" marR="7620" marT="7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gridSpan="2">
                  <a:txBody>
                    <a:bodyPr/>
                    <a:lstStyle/>
                    <a:p>
                      <a:pPr algn="ctr" fontAlgn="ctr"/>
                      <a:r>
                        <a:rPr lang="es-MX" sz="1500" b="0" i="0" u="none" strike="noStrike">
                          <a:solidFill>
                            <a:srgbClr val="000000"/>
                          </a:solidFill>
                          <a:effectLst/>
                          <a:latin typeface="Calibri" panose="020F0502020204030204" pitchFamily="34" charset="0"/>
                        </a:rPr>
                        <a:t>INICIAL</a:t>
                      </a:r>
                    </a:p>
                  </a:txBody>
                  <a:tcPr marL="7620" marR="7620" marT="7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es-MX"/>
                    </a:p>
                  </a:txBody>
                  <a:tcPr/>
                </a:tc>
                <a:tc rowSpan="2">
                  <a:txBody>
                    <a:bodyPr/>
                    <a:lstStyle/>
                    <a:p>
                      <a:pPr algn="ctr" fontAlgn="ctr"/>
                      <a:r>
                        <a:rPr lang="es-MX" sz="1500" b="0" i="0" u="none" strike="noStrike">
                          <a:solidFill>
                            <a:srgbClr val="000000"/>
                          </a:solidFill>
                          <a:effectLst/>
                          <a:latin typeface="Calibri" panose="020F0502020204030204" pitchFamily="34" charset="0"/>
                        </a:rPr>
                        <a:t>INTERMEDIO</a:t>
                      </a:r>
                    </a:p>
                  </a:txBody>
                  <a:tcPr marL="7620" marR="7620" marT="7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rowSpan="2">
                  <a:txBody>
                    <a:bodyPr/>
                    <a:lstStyle/>
                    <a:p>
                      <a:pPr algn="ctr" fontAlgn="ctr"/>
                      <a:r>
                        <a:rPr lang="es-MX" sz="1500" b="0" i="0" u="none" strike="noStrike">
                          <a:solidFill>
                            <a:srgbClr val="000000"/>
                          </a:solidFill>
                          <a:effectLst/>
                          <a:latin typeface="Calibri" panose="020F0502020204030204" pitchFamily="34" charset="0"/>
                        </a:rPr>
                        <a:t>AVANZADO</a:t>
                      </a:r>
                    </a:p>
                  </a:txBody>
                  <a:tcPr marL="7620" marR="7620" marT="7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xmlns="" val="10002"/>
                  </a:ext>
                </a:extLst>
              </a:tr>
              <a:tr h="380859">
                <a:tc rowSpan="2">
                  <a:txBody>
                    <a:bodyPr/>
                    <a:lstStyle/>
                    <a:p>
                      <a:pPr algn="ctr" fontAlgn="ctr"/>
                      <a:r>
                        <a:rPr lang="es-MX" sz="1500" b="1" i="1" u="none" strike="noStrike" dirty="0">
                          <a:solidFill>
                            <a:srgbClr val="000000"/>
                          </a:solidFill>
                          <a:effectLst/>
                          <a:latin typeface="Calibri" panose="020F0502020204030204" pitchFamily="34" charset="0"/>
                        </a:rPr>
                        <a:t>RECONOCIMIENTOS POSIBLES</a:t>
                      </a:r>
                    </a:p>
                  </a:txBody>
                  <a:tcPr marL="7620" marR="7620" marT="7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1500" b="0" i="0" u="none" strike="noStrike" dirty="0">
                          <a:solidFill>
                            <a:srgbClr val="000000"/>
                          </a:solidFill>
                          <a:effectLst/>
                          <a:latin typeface="Calibri" panose="020F0502020204030204" pitchFamily="34" charset="0"/>
                        </a:rPr>
                        <a:t>CONSTANCIA</a:t>
                      </a:r>
                    </a:p>
                  </a:txBody>
                  <a:tcPr marL="7620" marR="7620" marT="7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a:txBody>
                    <a:bodyPr/>
                    <a:lstStyle/>
                    <a:p>
                      <a:pPr algn="ctr" fontAlgn="ctr"/>
                      <a:r>
                        <a:rPr lang="es-MX" sz="1500" b="0" i="0" u="none" strike="noStrike" dirty="0">
                          <a:solidFill>
                            <a:srgbClr val="000000"/>
                          </a:solidFill>
                          <a:effectLst/>
                          <a:latin typeface="Calibri" panose="020F0502020204030204" pitchFamily="34" charset="0"/>
                        </a:rPr>
                        <a:t>CONSTANCIA</a:t>
                      </a:r>
                    </a:p>
                  </a:txBody>
                  <a:tcPr marL="7620" marR="7620" marT="761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vMerge="1">
                  <a:txBody>
                    <a:bodyPr/>
                    <a:lstStyle/>
                    <a:p>
                      <a:endParaRPr lang="es-MX"/>
                    </a:p>
                  </a:txBody>
                  <a:tcPr/>
                </a:tc>
                <a:tc vMerge="1">
                  <a:txBody>
                    <a:bodyPr/>
                    <a:lstStyle/>
                    <a:p>
                      <a:endParaRPr lang="es-MX"/>
                    </a:p>
                  </a:txBody>
                  <a:tcPr/>
                </a:tc>
                <a:extLst>
                  <a:ext uri="{0D108BD9-81ED-4DB2-BD59-A6C34878D82A}">
                    <a16:rowId xmlns:a16="http://schemas.microsoft.com/office/drawing/2014/main" xmlns="" val="10003"/>
                  </a:ext>
                </a:extLst>
              </a:tr>
              <a:tr h="693354">
                <a:tc vMerge="1">
                  <a:txBody>
                    <a:bodyPr/>
                    <a:lstStyle/>
                    <a:p>
                      <a:endParaRPr lang="es-MX"/>
                    </a:p>
                  </a:txBody>
                  <a:tcPr/>
                </a:tc>
                <a:tc gridSpan="3">
                  <a:txBody>
                    <a:bodyPr/>
                    <a:lstStyle/>
                    <a:p>
                      <a:pPr algn="ctr" fontAlgn="ctr"/>
                      <a:r>
                        <a:rPr lang="es-MX" sz="1500" b="0" i="0" u="none" strike="noStrike">
                          <a:solidFill>
                            <a:srgbClr val="000000"/>
                          </a:solidFill>
                          <a:effectLst/>
                          <a:latin typeface="Calibri" panose="020F0502020204030204" pitchFamily="34" charset="0"/>
                        </a:rPr>
                        <a:t>CERTIFICADO DE PRIMARIA</a:t>
                      </a:r>
                    </a:p>
                  </a:txBody>
                  <a:tcPr marL="7620" marR="7620" marT="761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tc hMerge="1">
                  <a:txBody>
                    <a:bodyPr/>
                    <a:lstStyle/>
                    <a:p>
                      <a:endParaRPr lang="es-MX"/>
                    </a:p>
                  </a:txBody>
                  <a:tcPr/>
                </a:tc>
                <a:tc hMerge="1">
                  <a:txBody>
                    <a:bodyPr/>
                    <a:lstStyle/>
                    <a:p>
                      <a:endParaRPr lang="es-MX"/>
                    </a:p>
                  </a:txBody>
                  <a:tcPr/>
                </a:tc>
                <a:tc>
                  <a:txBody>
                    <a:bodyPr/>
                    <a:lstStyle/>
                    <a:p>
                      <a:pPr algn="ctr" fontAlgn="b"/>
                      <a:r>
                        <a:rPr lang="es-MX" sz="1500" b="0" i="0" u="none" strike="noStrike" dirty="0">
                          <a:solidFill>
                            <a:srgbClr val="000000"/>
                          </a:solidFill>
                          <a:effectLst/>
                          <a:latin typeface="Calibri" panose="020F0502020204030204" pitchFamily="34" charset="0"/>
                        </a:rPr>
                        <a:t>CERTIFICADO DE SECUNDARIA</a:t>
                      </a:r>
                    </a:p>
                  </a:txBody>
                  <a:tcPr marL="7620" marR="7620" marT="761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xmlns="" val="10004"/>
                  </a:ext>
                </a:extLst>
              </a:tr>
            </a:tbl>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2" name="CuadroTexto 1"/>
          <p:cNvSpPr txBox="1"/>
          <p:nvPr/>
        </p:nvSpPr>
        <p:spPr>
          <a:xfrm>
            <a:off x="395288" y="1284288"/>
            <a:ext cx="3932237" cy="431800"/>
          </a:xfrm>
          <a:prstGeom prst="rect">
            <a:avLst/>
          </a:prstGeom>
          <a:noFill/>
        </p:spPr>
        <p:txBody>
          <a:bodyPr>
            <a:spAutoFit/>
          </a:bodyPr>
          <a:lstStyle/>
          <a:p>
            <a:pPr>
              <a:defRPr/>
            </a:pPr>
            <a:r>
              <a:rPr lang="es-MX" sz="2200" b="1" dirty="0">
                <a:effectLst>
                  <a:outerShdw blurRad="38100" dist="38100" dir="2700000" algn="tl">
                    <a:srgbClr val="000000">
                      <a:alpha val="43137"/>
                    </a:srgbClr>
                  </a:outerShdw>
                </a:effectLst>
              </a:rPr>
              <a:t>Estructura curricular del </a:t>
            </a:r>
            <a:r>
              <a:rPr lang="es-MX" sz="2200" b="1" dirty="0" err="1">
                <a:effectLst>
                  <a:outerShdw blurRad="38100" dist="38100" dir="2700000" algn="tl">
                    <a:srgbClr val="000000">
                      <a:alpha val="43137"/>
                    </a:srgbClr>
                  </a:outerShdw>
                </a:effectLst>
              </a:rPr>
              <a:t>MEVyT</a:t>
            </a:r>
            <a:endParaRPr lang="es-MX" sz="2200" b="1" dirty="0">
              <a:effectLst>
                <a:outerShdw blurRad="38100" dist="38100" dir="2700000" algn="tl">
                  <a:srgbClr val="000000">
                    <a:alpha val="43137"/>
                  </a:srgbClr>
                </a:outerShdw>
              </a:effectLst>
            </a:endParaRPr>
          </a:p>
        </p:txBody>
      </p:sp>
      <p:sp>
        <p:nvSpPr>
          <p:cNvPr id="3" name="CuadroTexto 2"/>
          <p:cNvSpPr txBox="1"/>
          <p:nvPr/>
        </p:nvSpPr>
        <p:spPr>
          <a:xfrm>
            <a:off x="3308815" y="1912968"/>
            <a:ext cx="2526367" cy="430887"/>
          </a:xfrm>
          <a:prstGeom prst="rect">
            <a:avLst/>
          </a:prstGeom>
          <a:scene3d>
            <a:camera prst="orthographicFront"/>
            <a:lightRig rig="threePt" dir="t"/>
          </a:scene3d>
          <a:sp3d>
            <a:bevelT w="101600" prst="riblet"/>
          </a:sp3d>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MX" sz="2200" b="1" dirty="0"/>
              <a:t>Sistema modular</a:t>
            </a:r>
          </a:p>
        </p:txBody>
      </p:sp>
      <p:sp>
        <p:nvSpPr>
          <p:cNvPr id="6" name="CuadroTexto 5"/>
          <p:cNvSpPr txBox="1"/>
          <p:nvPr/>
        </p:nvSpPr>
        <p:spPr>
          <a:xfrm>
            <a:off x="2671763" y="2744788"/>
            <a:ext cx="3709987" cy="7080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es-MX" sz="2000" dirty="0"/>
              <a:t>Componente básico:                </a:t>
            </a:r>
            <a:r>
              <a:rPr lang="es-MX" sz="2000" b="1" dirty="0"/>
              <a:t>El Módulo </a:t>
            </a:r>
          </a:p>
        </p:txBody>
      </p:sp>
      <p:sp>
        <p:nvSpPr>
          <p:cNvPr id="7" name="CuadroTexto 6"/>
          <p:cNvSpPr txBox="1"/>
          <p:nvPr/>
        </p:nvSpPr>
        <p:spPr>
          <a:xfrm>
            <a:off x="2360613" y="3624263"/>
            <a:ext cx="4497387" cy="400050"/>
          </a:xfrm>
          <a:prstGeom prst="rect">
            <a:avLst/>
          </a:prstGeom>
        </p:spPr>
        <p:style>
          <a:lnRef idx="1">
            <a:schemeClr val="accent4"/>
          </a:lnRef>
          <a:fillRef idx="1002">
            <a:schemeClr val="lt1"/>
          </a:fillRef>
          <a:effectRef idx="1">
            <a:schemeClr val="accent4"/>
          </a:effectRef>
          <a:fontRef idx="minor">
            <a:schemeClr val="dk1"/>
          </a:fontRef>
        </p:style>
        <p:txBody>
          <a:bodyPr>
            <a:spAutoFit/>
          </a:bodyPr>
          <a:lstStyle/>
          <a:p>
            <a:pPr algn="ctr">
              <a:defRPr/>
            </a:pPr>
            <a:r>
              <a:rPr lang="es-MX" sz="2000" b="1" dirty="0"/>
              <a:t>Módulos básicos </a:t>
            </a:r>
            <a:endParaRPr lang="es-MX" sz="2000" dirty="0"/>
          </a:p>
        </p:txBody>
      </p:sp>
      <p:sp>
        <p:nvSpPr>
          <p:cNvPr id="8" name="CuadroTexto 7"/>
          <p:cNvSpPr txBox="1"/>
          <p:nvPr/>
        </p:nvSpPr>
        <p:spPr>
          <a:xfrm>
            <a:off x="2014538" y="4330700"/>
            <a:ext cx="5114925"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s-MX" sz="2000" b="1" dirty="0"/>
              <a:t>Módulos diversificados</a:t>
            </a:r>
            <a:endParaRPr lang="es-MX" sz="2000" dirty="0"/>
          </a:p>
        </p:txBody>
      </p:sp>
      <p:sp>
        <p:nvSpPr>
          <p:cNvPr id="9" name="CuadroTexto 8"/>
          <p:cNvSpPr txBox="1"/>
          <p:nvPr/>
        </p:nvSpPr>
        <p:spPr>
          <a:xfrm>
            <a:off x="1820863" y="5110163"/>
            <a:ext cx="5605462" cy="40005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s-MX" sz="2000" b="1" dirty="0"/>
              <a:t>Capacitación para el trabajo</a:t>
            </a:r>
            <a:endParaRPr lang="es-MX" sz="20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 name="CuadroTexto 2"/>
          <p:cNvSpPr txBox="1"/>
          <p:nvPr/>
        </p:nvSpPr>
        <p:spPr>
          <a:xfrm>
            <a:off x="509048" y="1449249"/>
            <a:ext cx="8125904" cy="738664"/>
          </a:xfrm>
          <a:prstGeom prst="rect">
            <a:avLst/>
          </a:prstGeom>
          <a:scene3d>
            <a:camera prst="orthographicFront"/>
            <a:lightRig rig="threePt" dir="t"/>
          </a:scene3d>
          <a:sp3d>
            <a:bevelT prst="relaxedInset"/>
          </a:sp3d>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MX" sz="2200" b="1" dirty="0"/>
              <a:t>Ejes temáticos :</a:t>
            </a:r>
          </a:p>
          <a:p>
            <a:pPr algn="ctr">
              <a:defRPr/>
            </a:pPr>
            <a:r>
              <a:rPr lang="es-MX" sz="2000" dirty="0"/>
              <a:t>Adquieren características particulares para poblaciones diversas</a:t>
            </a:r>
          </a:p>
        </p:txBody>
      </p:sp>
      <p:sp>
        <p:nvSpPr>
          <p:cNvPr id="2" name="CuadroTexto 1"/>
          <p:cNvSpPr txBox="1"/>
          <p:nvPr/>
        </p:nvSpPr>
        <p:spPr>
          <a:xfrm>
            <a:off x="1809750" y="2668588"/>
            <a:ext cx="5119688" cy="923925"/>
          </a:xfrm>
          <a:prstGeom prst="rect">
            <a:avLst/>
          </a:prstGeom>
          <a:solidFill>
            <a:srgbClr val="C0C0C0"/>
          </a:solidFill>
        </p:spPr>
        <p:style>
          <a:lnRef idx="1">
            <a:schemeClr val="dk1"/>
          </a:lnRef>
          <a:fillRef idx="2">
            <a:schemeClr val="dk1"/>
          </a:fillRef>
          <a:effectRef idx="1">
            <a:schemeClr val="dk1"/>
          </a:effectRef>
          <a:fontRef idx="minor">
            <a:schemeClr val="dk1"/>
          </a:fontRef>
        </p:style>
        <p:txBody>
          <a:bodyPr>
            <a:spAutoFit/>
          </a:bodyPr>
          <a:lstStyle/>
          <a:p>
            <a:pPr algn="ctr">
              <a:defRPr/>
            </a:pPr>
            <a:endParaRPr lang="es-MX" b="1" dirty="0">
              <a:effectLst>
                <a:outerShdw blurRad="38100" dist="38100" dir="2700000" algn="tl">
                  <a:srgbClr val="000000">
                    <a:alpha val="43137"/>
                  </a:srgbClr>
                </a:outerShdw>
              </a:effectLst>
            </a:endParaRPr>
          </a:p>
          <a:p>
            <a:pPr algn="ctr">
              <a:defRPr/>
            </a:pPr>
            <a:r>
              <a:rPr lang="es-MX" b="1" dirty="0">
                <a:effectLst>
                  <a:outerShdw blurRad="38100" dist="38100" dir="2700000" algn="tl">
                    <a:srgbClr val="000000">
                      <a:alpha val="43137"/>
                    </a:srgbClr>
                  </a:outerShdw>
                </a:effectLst>
              </a:rPr>
              <a:t>EJES </a:t>
            </a:r>
          </a:p>
          <a:p>
            <a:pPr algn="ctr">
              <a:defRPr/>
            </a:pPr>
            <a:endParaRPr lang="es-MX" b="1" dirty="0">
              <a:effectLst>
                <a:outerShdw blurRad="38100" dist="38100" dir="2700000" algn="tl">
                  <a:srgbClr val="000000">
                    <a:alpha val="43137"/>
                  </a:srgbClr>
                </a:outerShdw>
              </a:effectLst>
            </a:endParaRPr>
          </a:p>
        </p:txBody>
      </p:sp>
      <p:sp>
        <p:nvSpPr>
          <p:cNvPr id="5" name="CuadroTexto 4"/>
          <p:cNvSpPr txBox="1"/>
          <p:nvPr/>
        </p:nvSpPr>
        <p:spPr>
          <a:xfrm>
            <a:off x="1809945" y="3600812"/>
            <a:ext cx="2691718" cy="2308324"/>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s-MX" dirty="0">
                <a:solidFill>
                  <a:schemeClr val="accent6">
                    <a:lumMod val="50000"/>
                  </a:schemeClr>
                </a:solidFill>
                <a:effectLst>
                  <a:outerShdw blurRad="38100" dist="38100" dir="2700000" algn="tl">
                    <a:srgbClr val="000000">
                      <a:alpha val="43137"/>
                    </a:srgbClr>
                  </a:outerShdw>
                </a:effectLst>
              </a:rPr>
              <a:t>BÁSICOS </a:t>
            </a:r>
          </a:p>
          <a:p>
            <a:pPr algn="ctr">
              <a:defRPr/>
            </a:pPr>
            <a:endParaRPr lang="es-MX" dirty="0">
              <a:solidFill>
                <a:schemeClr val="accent6">
                  <a:lumMod val="50000"/>
                </a:schemeClr>
              </a:solidFill>
              <a:effectLst>
                <a:outerShdw blurRad="38100" dist="38100" dir="2700000" algn="tl">
                  <a:srgbClr val="000000">
                    <a:alpha val="43137"/>
                  </a:srgbClr>
                </a:outerShdw>
              </a:effectLst>
            </a:endParaRPr>
          </a:p>
          <a:p>
            <a:pPr>
              <a:defRPr/>
            </a:pPr>
            <a:r>
              <a:rPr lang="es-MX" dirty="0">
                <a:solidFill>
                  <a:schemeClr val="accent6">
                    <a:lumMod val="50000"/>
                  </a:schemeClr>
                </a:solidFill>
              </a:rPr>
              <a:t>Lengua y comunicación </a:t>
            </a:r>
          </a:p>
          <a:p>
            <a:pPr algn="ctr">
              <a:defRPr/>
            </a:pPr>
            <a:r>
              <a:rPr lang="es-MX" dirty="0">
                <a:solidFill>
                  <a:schemeClr val="accent6">
                    <a:lumMod val="50000"/>
                  </a:schemeClr>
                </a:solidFill>
              </a:rPr>
              <a:t>Matemáticas</a:t>
            </a:r>
          </a:p>
          <a:p>
            <a:pPr algn="ctr">
              <a:defRPr/>
            </a:pPr>
            <a:r>
              <a:rPr lang="es-MX" dirty="0">
                <a:solidFill>
                  <a:schemeClr val="accent6">
                    <a:lumMod val="50000"/>
                  </a:schemeClr>
                </a:solidFill>
              </a:rPr>
              <a:t>Ciencias</a:t>
            </a:r>
          </a:p>
          <a:p>
            <a:pPr algn="ctr">
              <a:defRPr/>
            </a:pPr>
            <a:endParaRPr lang="es-MX" dirty="0"/>
          </a:p>
          <a:p>
            <a:pPr algn="ctr">
              <a:defRPr/>
            </a:pPr>
            <a:endParaRPr lang="es-MX" dirty="0"/>
          </a:p>
          <a:p>
            <a:pPr algn="ctr">
              <a:defRPr/>
            </a:pPr>
            <a:endParaRPr lang="es-MX" dirty="0"/>
          </a:p>
        </p:txBody>
      </p:sp>
      <p:sp>
        <p:nvSpPr>
          <p:cNvPr id="6" name="CuadroTexto 5"/>
          <p:cNvSpPr txBox="1"/>
          <p:nvPr/>
        </p:nvSpPr>
        <p:spPr>
          <a:xfrm>
            <a:off x="4502150" y="3592513"/>
            <a:ext cx="2427288" cy="2308225"/>
          </a:xfrm>
          <a:prstGeom prst="rect">
            <a:avLst/>
          </a:prstGeom>
          <a:solidFill>
            <a:schemeClr val="accent4">
              <a:lumMod val="60000"/>
              <a:lumOff val="40000"/>
            </a:schemeClr>
          </a:solidFill>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s-MX" b="1" dirty="0">
                <a:effectLst>
                  <a:outerShdw blurRad="38100" dist="38100" dir="2700000" algn="tl">
                    <a:srgbClr val="000000">
                      <a:alpha val="43137"/>
                    </a:srgbClr>
                  </a:outerShdw>
                </a:effectLst>
              </a:rPr>
              <a:t>DIVERSIFICADOS </a:t>
            </a:r>
          </a:p>
          <a:p>
            <a:pPr algn="ctr">
              <a:defRPr/>
            </a:pPr>
            <a:r>
              <a:rPr lang="es-MX" dirty="0"/>
              <a:t>Jóvenes </a:t>
            </a:r>
          </a:p>
          <a:p>
            <a:pPr algn="ctr">
              <a:defRPr/>
            </a:pPr>
            <a:r>
              <a:rPr lang="es-MX" dirty="0"/>
              <a:t>Familia</a:t>
            </a:r>
          </a:p>
          <a:p>
            <a:pPr algn="ctr">
              <a:defRPr/>
            </a:pPr>
            <a:r>
              <a:rPr lang="es-MX" dirty="0"/>
              <a:t>Cultura ciudadana</a:t>
            </a:r>
          </a:p>
          <a:p>
            <a:pPr algn="ctr">
              <a:defRPr/>
            </a:pPr>
            <a:r>
              <a:rPr lang="es-MX" dirty="0"/>
              <a:t>Trabajo </a:t>
            </a:r>
          </a:p>
          <a:p>
            <a:pPr algn="ctr">
              <a:defRPr/>
            </a:pPr>
            <a:r>
              <a:rPr lang="es-MX" dirty="0"/>
              <a:t>Ambiente</a:t>
            </a:r>
          </a:p>
          <a:p>
            <a:pPr algn="ctr">
              <a:defRPr/>
            </a:pPr>
            <a:r>
              <a:rPr lang="es-MX" dirty="0"/>
              <a:t>Cultura digital </a:t>
            </a:r>
          </a:p>
          <a:p>
            <a:pPr algn="ctr">
              <a:defRPr/>
            </a:pPr>
            <a:r>
              <a:rPr lang="es-MX" dirty="0"/>
              <a:t>Lengua inglesa</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 name="CuadroTexto 2"/>
          <p:cNvSpPr txBox="1"/>
          <p:nvPr/>
        </p:nvSpPr>
        <p:spPr>
          <a:xfrm>
            <a:off x="325225" y="1422775"/>
            <a:ext cx="8493550" cy="1969770"/>
          </a:xfrm>
          <a:prstGeom prst="rect">
            <a:avLst/>
          </a:prstGeom>
          <a:scene3d>
            <a:camera prst="orthographicFront"/>
            <a:lightRig rig="threePt" dir="t"/>
          </a:scene3d>
          <a:sp3d>
            <a:bevelT w="101600" prst="riblet"/>
          </a:sp3d>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MX" sz="2200" b="1" dirty="0"/>
              <a:t>Vertientes: </a:t>
            </a:r>
            <a:r>
              <a:rPr lang="es-MX" sz="2000" dirty="0"/>
              <a:t>Causes que toma el MEVyT para atender a un sector determinado de la población</a:t>
            </a:r>
          </a:p>
          <a:p>
            <a:pPr marL="342900" indent="-342900" algn="ctr">
              <a:buFont typeface="Wingdings" panose="05000000000000000000" pitchFamily="2" charset="2"/>
              <a:buChar char="q"/>
              <a:defRPr/>
            </a:pPr>
            <a:r>
              <a:rPr lang="es-MX" sz="2000" dirty="0"/>
              <a:t>Reconocimiento de necesidades puntuales </a:t>
            </a:r>
          </a:p>
          <a:p>
            <a:pPr marL="342900" indent="-342900" algn="ctr">
              <a:buFont typeface="Wingdings" panose="05000000000000000000" pitchFamily="2" charset="2"/>
              <a:buChar char="q"/>
              <a:defRPr/>
            </a:pPr>
            <a:r>
              <a:rPr lang="es-MX" sz="2000" dirty="0"/>
              <a:t>Ofrecen contenidos y formas de atenderlos</a:t>
            </a:r>
          </a:p>
          <a:p>
            <a:pPr marL="342900" indent="-342900" algn="ctr">
              <a:buFont typeface="Wingdings" panose="05000000000000000000" pitchFamily="2" charset="2"/>
              <a:buChar char="q"/>
              <a:defRPr/>
            </a:pPr>
            <a:r>
              <a:rPr lang="es-MX" sz="2000" dirty="0"/>
              <a:t>Constituyen una condición de equidad e inclusión</a:t>
            </a:r>
          </a:p>
          <a:p>
            <a:pPr algn="ctr">
              <a:defRPr/>
            </a:pPr>
            <a:endParaRPr lang="es-MX" sz="2000" b="1" dirty="0"/>
          </a:p>
        </p:txBody>
      </p:sp>
      <p:sp>
        <p:nvSpPr>
          <p:cNvPr id="6" name="CuadroTexto 5"/>
          <p:cNvSpPr txBox="1"/>
          <p:nvPr/>
        </p:nvSpPr>
        <p:spPr>
          <a:xfrm rot="10800000" flipV="1">
            <a:off x="457199" y="3768851"/>
            <a:ext cx="8492836" cy="1754326"/>
          </a:xfrm>
          <a:prstGeom prst="rect">
            <a:avLst/>
          </a:prstGeom>
          <a:solidFill>
            <a:schemeClr val="bg1">
              <a:lumMod val="95000"/>
            </a:schemeClr>
          </a:solidFill>
          <a:ln>
            <a:solidFill>
              <a:schemeClr val="bg2">
                <a:lumMod val="75000"/>
              </a:schemeClr>
            </a:solidFill>
          </a:ln>
          <a:scene3d>
            <a:camera prst="orthographicFront"/>
            <a:lightRig rig="threePt" dir="t"/>
          </a:scene3d>
          <a:sp3d>
            <a:bevelT w="101600" prst="riblet"/>
          </a:sp3d>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s-MX" sz="2200" b="1" dirty="0">
                <a:solidFill>
                  <a:schemeClr val="bg2">
                    <a:lumMod val="75000"/>
                  </a:schemeClr>
                </a:solidFill>
              </a:rPr>
              <a:t>MEVyT Hispanohablante de 15 a 59 años</a:t>
            </a:r>
          </a:p>
          <a:p>
            <a:pPr algn="ctr">
              <a:defRPr/>
            </a:pPr>
            <a:r>
              <a:rPr lang="es-MX" sz="2200" b="1" dirty="0">
                <a:solidFill>
                  <a:schemeClr val="bg2">
                    <a:lumMod val="75000"/>
                  </a:schemeClr>
                </a:solidFill>
              </a:rPr>
              <a:t>MEVyT para la atención de personas adultas mayores</a:t>
            </a:r>
          </a:p>
          <a:p>
            <a:pPr algn="ctr">
              <a:defRPr/>
            </a:pPr>
            <a:r>
              <a:rPr lang="es-MX" sz="2200" b="1" dirty="0">
                <a:solidFill>
                  <a:schemeClr val="bg2">
                    <a:lumMod val="75000"/>
                  </a:schemeClr>
                </a:solidFill>
              </a:rPr>
              <a:t>MEVyT Primaria para niños 10-14</a:t>
            </a:r>
          </a:p>
          <a:p>
            <a:pPr algn="ctr">
              <a:defRPr/>
            </a:pPr>
            <a:r>
              <a:rPr lang="es-MX" sz="2200" b="1" dirty="0">
                <a:solidFill>
                  <a:schemeClr val="bg2">
                    <a:lumMod val="75000"/>
                  </a:schemeClr>
                </a:solidFill>
              </a:rPr>
              <a:t>MEVyT para personas con discapacidad visual</a:t>
            </a:r>
          </a:p>
          <a:p>
            <a:pPr algn="ctr">
              <a:defRPr/>
            </a:pPr>
            <a:endParaRPr lang="es-MX" sz="2000" b="1" dirty="0">
              <a:solidFill>
                <a:schemeClr val="bg2">
                  <a:lumMod val="75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2" name="CuadroTexto 1"/>
          <p:cNvSpPr txBox="1"/>
          <p:nvPr/>
        </p:nvSpPr>
        <p:spPr>
          <a:xfrm>
            <a:off x="1673225" y="1347788"/>
            <a:ext cx="5867400" cy="431800"/>
          </a:xfrm>
          <a:prstGeom prst="rect">
            <a:avLst/>
          </a:prstGeom>
          <a:noFill/>
        </p:spPr>
        <p:txBody>
          <a:bodyPr wrap="none">
            <a:spAutoFit/>
          </a:bodyPr>
          <a:lstStyle/>
          <a:p>
            <a:pPr>
              <a:defRPr/>
            </a:pPr>
            <a:r>
              <a:rPr lang="es-MX" sz="2200" b="1" dirty="0">
                <a:effectLst>
                  <a:outerShdw blurRad="38100" dist="38100" dir="2700000" algn="tl">
                    <a:srgbClr val="000000">
                      <a:alpha val="43137"/>
                    </a:srgbClr>
                  </a:outerShdw>
                </a:effectLst>
              </a:rPr>
              <a:t>Momentos del proceso metodológico del </a:t>
            </a:r>
            <a:r>
              <a:rPr lang="es-MX" sz="2200" b="1" dirty="0" err="1">
                <a:effectLst>
                  <a:outerShdw blurRad="38100" dist="38100" dir="2700000" algn="tl">
                    <a:srgbClr val="000000">
                      <a:alpha val="43137"/>
                    </a:srgbClr>
                  </a:outerShdw>
                </a:effectLst>
              </a:rPr>
              <a:t>MEVyT</a:t>
            </a:r>
            <a:endParaRPr lang="es-MX" sz="2200" b="1" dirty="0">
              <a:effectLst>
                <a:outerShdw blurRad="38100" dist="38100" dir="2700000" algn="tl">
                  <a:srgbClr val="000000">
                    <a:alpha val="43137"/>
                  </a:srgbClr>
                </a:outerShdw>
              </a:effectLst>
            </a:endParaRPr>
          </a:p>
        </p:txBody>
      </p:sp>
      <p:grpSp>
        <p:nvGrpSpPr>
          <p:cNvPr id="45060" name="Grupo 31"/>
          <p:cNvGrpSpPr>
            <a:grpSpLocks/>
          </p:cNvGrpSpPr>
          <p:nvPr/>
        </p:nvGrpSpPr>
        <p:grpSpPr bwMode="auto">
          <a:xfrm>
            <a:off x="1376363" y="2025650"/>
            <a:ext cx="6207125" cy="4195763"/>
            <a:chOff x="3413" y="5892"/>
            <a:chExt cx="6159" cy="6030"/>
          </a:xfrm>
        </p:grpSpPr>
        <p:grpSp>
          <p:nvGrpSpPr>
            <p:cNvPr id="45061" name="Group 3"/>
            <p:cNvGrpSpPr>
              <a:grpSpLocks/>
            </p:cNvGrpSpPr>
            <p:nvPr/>
          </p:nvGrpSpPr>
          <p:grpSpPr bwMode="auto">
            <a:xfrm>
              <a:off x="3413" y="5892"/>
              <a:ext cx="6159" cy="6030"/>
              <a:chOff x="2781" y="4832"/>
              <a:chExt cx="6840" cy="7304"/>
            </a:xfrm>
          </p:grpSpPr>
          <p:sp>
            <p:nvSpPr>
              <p:cNvPr id="45070" name="Rectangle 4"/>
              <p:cNvSpPr>
                <a:spLocks noChangeArrowheads="1"/>
              </p:cNvSpPr>
              <p:nvPr/>
            </p:nvSpPr>
            <p:spPr bwMode="auto">
              <a:xfrm>
                <a:off x="2781" y="4832"/>
                <a:ext cx="6840" cy="7304"/>
              </a:xfrm>
              <a:prstGeom prst="rect">
                <a:avLst/>
              </a:prstGeom>
              <a:solidFill>
                <a:srgbClr val="FFFFFF"/>
              </a:solidFill>
              <a:ln w="9525">
                <a:solidFill>
                  <a:srgbClr val="000000"/>
                </a:solidFill>
                <a:miter lim="800000"/>
                <a:headEnd/>
                <a:tailEnd/>
              </a:ln>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a:p>
                <a:pPr algn="ctr">
                  <a:lnSpc>
                    <a:spcPct val="107000"/>
                  </a:lnSpc>
                  <a:spcBef>
                    <a:spcPct val="0"/>
                  </a:spcBef>
                  <a:spcAft>
                    <a:spcPts val="800"/>
                  </a:spcAft>
                  <a:buClrTx/>
                  <a:buSzTx/>
                  <a:buFontTx/>
                  <a:buNone/>
                </a:pPr>
                <a:r>
                  <a:rPr lang="es-MX" altLang="es-MX" sz="1100" b="1">
                    <a:solidFill>
                      <a:schemeClr val="tx1"/>
                    </a:solidFill>
                    <a:latin typeface="Calibri" pitchFamily="34" charset="0"/>
                    <a:ea typeface="Calibri" pitchFamily="34" charset="0"/>
                    <a:cs typeface="Arial" pitchFamily="34" charset="0"/>
                  </a:rPr>
                  <a:t> </a:t>
                </a:r>
                <a:endParaRPr lang="es-MX" altLang="es-MX" sz="1100">
                  <a:solidFill>
                    <a:schemeClr val="tx1"/>
                  </a:solidFill>
                  <a:latin typeface="Calibri" pitchFamily="34" charset="0"/>
                  <a:ea typeface="Calibri" pitchFamily="34" charset="0"/>
                  <a:cs typeface="Times New Roman" pitchFamily="18" charset="0"/>
                </a:endParaRPr>
              </a:p>
            </p:txBody>
          </p:sp>
          <p:grpSp>
            <p:nvGrpSpPr>
              <p:cNvPr id="45071" name="Group 5"/>
              <p:cNvGrpSpPr>
                <a:grpSpLocks/>
              </p:cNvGrpSpPr>
              <p:nvPr/>
            </p:nvGrpSpPr>
            <p:grpSpPr bwMode="auto">
              <a:xfrm rot="-3703781">
                <a:off x="5318" y="7130"/>
                <a:ext cx="1347" cy="1327"/>
                <a:chOff x="4418" y="11890"/>
                <a:chExt cx="1347" cy="1327"/>
              </a:xfrm>
            </p:grpSpPr>
            <p:grpSp>
              <p:nvGrpSpPr>
                <p:cNvPr id="45072" name="Group 6"/>
                <p:cNvGrpSpPr>
                  <a:grpSpLocks/>
                </p:cNvGrpSpPr>
                <p:nvPr/>
              </p:nvGrpSpPr>
              <p:grpSpPr bwMode="auto">
                <a:xfrm rot="9643495">
                  <a:off x="5118" y="11890"/>
                  <a:ext cx="647" cy="772"/>
                  <a:chOff x="5418" y="7402"/>
                  <a:chExt cx="647" cy="772"/>
                </a:xfrm>
              </p:grpSpPr>
              <p:sp>
                <p:nvSpPr>
                  <p:cNvPr id="45082" name="Arc 7"/>
                  <p:cNvSpPr>
                    <a:spLocks/>
                  </p:cNvSpPr>
                  <p:nvPr/>
                </p:nvSpPr>
                <p:spPr bwMode="auto">
                  <a:xfrm rot="20239213" flipH="1">
                    <a:off x="5418" y="7402"/>
                    <a:ext cx="647" cy="638"/>
                  </a:xfrm>
                  <a:custGeom>
                    <a:avLst/>
                    <a:gdLst>
                      <a:gd name="T0" fmla="*/ 0 w 21597"/>
                      <a:gd name="T1" fmla="*/ 0 h 21600"/>
                      <a:gd name="T2" fmla="*/ 1 w 21597"/>
                      <a:gd name="T3" fmla="*/ 1 h 21600"/>
                      <a:gd name="T4" fmla="*/ 0 w 21597"/>
                      <a:gd name="T5" fmla="*/ 1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0"/>
                        </a:moveTo>
                        <a:cubicBezTo>
                          <a:pt x="11792" y="0"/>
                          <a:pt x="21404" y="9457"/>
                          <a:pt x="21597" y="21247"/>
                        </a:cubicBezTo>
                      </a:path>
                      <a:path w="21597" h="21600" stroke="0" extrusionOk="0">
                        <a:moveTo>
                          <a:pt x="0" y="0"/>
                        </a:moveTo>
                        <a:cubicBezTo>
                          <a:pt x="11792" y="0"/>
                          <a:pt x="21404" y="9457"/>
                          <a:pt x="21597" y="21247"/>
                        </a:cubicBezTo>
                        <a:lnTo>
                          <a:pt x="0" y="21600"/>
                        </a:lnTo>
                        <a:lnTo>
                          <a:pt x="0" y="0"/>
                        </a:lnTo>
                        <a:close/>
                      </a:path>
                    </a:pathLst>
                  </a:custGeom>
                  <a:noFill/>
                  <a:ln w="9525">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5083" name="AutoShape 8"/>
                  <p:cNvSpPr>
                    <a:spLocks noChangeArrowheads="1"/>
                  </p:cNvSpPr>
                  <p:nvPr/>
                </p:nvSpPr>
                <p:spPr bwMode="auto">
                  <a:xfrm rot="8364400">
                    <a:off x="5480" y="8082"/>
                    <a:ext cx="323" cy="92"/>
                  </a:xfrm>
                  <a:prstGeom prst="triangle">
                    <a:avLst>
                      <a:gd name="adj" fmla="val 50000"/>
                    </a:avLst>
                  </a:prstGeom>
                  <a:solidFill>
                    <a:srgbClr val="969696"/>
                  </a:solidFill>
                  <a:ln w="9525">
                    <a:solidFill>
                      <a:srgbClr val="969696"/>
                    </a:solidFill>
                    <a:miter lim="800000"/>
                    <a:headEnd/>
                    <a:tailEnd/>
                  </a:ln>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endParaRPr lang="es-MX" altLang="es-MX">
                      <a:solidFill>
                        <a:schemeClr val="tx1"/>
                      </a:solidFill>
                      <a:latin typeface="Calibri" pitchFamily="34" charset="0"/>
                    </a:endParaRPr>
                  </a:p>
                </p:txBody>
              </p:sp>
            </p:grpSp>
            <p:grpSp>
              <p:nvGrpSpPr>
                <p:cNvPr id="45073" name="Group 9"/>
                <p:cNvGrpSpPr>
                  <a:grpSpLocks/>
                </p:cNvGrpSpPr>
                <p:nvPr/>
              </p:nvGrpSpPr>
              <p:grpSpPr bwMode="auto">
                <a:xfrm rot="-5954590">
                  <a:off x="4880" y="12508"/>
                  <a:ext cx="647" cy="772"/>
                  <a:chOff x="5418" y="7402"/>
                  <a:chExt cx="647" cy="772"/>
                </a:xfrm>
              </p:grpSpPr>
              <p:sp>
                <p:nvSpPr>
                  <p:cNvPr id="45080" name="Arc 10"/>
                  <p:cNvSpPr>
                    <a:spLocks/>
                  </p:cNvSpPr>
                  <p:nvPr/>
                </p:nvSpPr>
                <p:spPr bwMode="auto">
                  <a:xfrm rot="20239213" flipH="1">
                    <a:off x="5418" y="7402"/>
                    <a:ext cx="647" cy="638"/>
                  </a:xfrm>
                  <a:custGeom>
                    <a:avLst/>
                    <a:gdLst>
                      <a:gd name="T0" fmla="*/ 0 w 21597"/>
                      <a:gd name="T1" fmla="*/ 0 h 21600"/>
                      <a:gd name="T2" fmla="*/ 1 w 21597"/>
                      <a:gd name="T3" fmla="*/ 1 h 21600"/>
                      <a:gd name="T4" fmla="*/ 0 w 21597"/>
                      <a:gd name="T5" fmla="*/ 1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0"/>
                        </a:moveTo>
                        <a:cubicBezTo>
                          <a:pt x="11792" y="0"/>
                          <a:pt x="21404" y="9457"/>
                          <a:pt x="21597" y="21247"/>
                        </a:cubicBezTo>
                      </a:path>
                      <a:path w="21597" h="21600" stroke="0" extrusionOk="0">
                        <a:moveTo>
                          <a:pt x="0" y="0"/>
                        </a:moveTo>
                        <a:cubicBezTo>
                          <a:pt x="11792" y="0"/>
                          <a:pt x="21404" y="9457"/>
                          <a:pt x="21597" y="21247"/>
                        </a:cubicBezTo>
                        <a:lnTo>
                          <a:pt x="0" y="21600"/>
                        </a:lnTo>
                        <a:lnTo>
                          <a:pt x="0" y="0"/>
                        </a:lnTo>
                        <a:close/>
                      </a:path>
                    </a:pathLst>
                  </a:custGeom>
                  <a:noFill/>
                  <a:ln w="9525">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5081" name="AutoShape 11"/>
                  <p:cNvSpPr>
                    <a:spLocks noChangeArrowheads="1"/>
                  </p:cNvSpPr>
                  <p:nvPr/>
                </p:nvSpPr>
                <p:spPr bwMode="auto">
                  <a:xfrm rot="8364400">
                    <a:off x="5480" y="8082"/>
                    <a:ext cx="323" cy="92"/>
                  </a:xfrm>
                  <a:prstGeom prst="triangle">
                    <a:avLst>
                      <a:gd name="adj" fmla="val 50000"/>
                    </a:avLst>
                  </a:prstGeom>
                  <a:solidFill>
                    <a:srgbClr val="969696"/>
                  </a:solidFill>
                  <a:ln w="9525">
                    <a:solidFill>
                      <a:srgbClr val="969696"/>
                    </a:solidFill>
                    <a:miter lim="800000"/>
                    <a:headEnd/>
                    <a:tailEnd/>
                  </a:ln>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endParaRPr lang="es-MX" altLang="es-MX">
                      <a:solidFill>
                        <a:schemeClr val="tx1"/>
                      </a:solidFill>
                      <a:latin typeface="Calibri" pitchFamily="34" charset="0"/>
                    </a:endParaRPr>
                  </a:p>
                </p:txBody>
              </p:sp>
            </p:grpSp>
            <p:grpSp>
              <p:nvGrpSpPr>
                <p:cNvPr id="45074" name="Group 12"/>
                <p:cNvGrpSpPr>
                  <a:grpSpLocks/>
                </p:cNvGrpSpPr>
                <p:nvPr/>
              </p:nvGrpSpPr>
              <p:grpSpPr bwMode="auto">
                <a:xfrm rot="5168211">
                  <a:off x="4680" y="11828"/>
                  <a:ext cx="647" cy="772"/>
                  <a:chOff x="5418" y="7402"/>
                  <a:chExt cx="647" cy="772"/>
                </a:xfrm>
              </p:grpSpPr>
              <p:sp>
                <p:nvSpPr>
                  <p:cNvPr id="45078" name="Arc 13"/>
                  <p:cNvSpPr>
                    <a:spLocks/>
                  </p:cNvSpPr>
                  <p:nvPr/>
                </p:nvSpPr>
                <p:spPr bwMode="auto">
                  <a:xfrm rot="20239213" flipH="1">
                    <a:off x="5418" y="7402"/>
                    <a:ext cx="647" cy="638"/>
                  </a:xfrm>
                  <a:custGeom>
                    <a:avLst/>
                    <a:gdLst>
                      <a:gd name="T0" fmla="*/ 0 w 21597"/>
                      <a:gd name="T1" fmla="*/ 0 h 21600"/>
                      <a:gd name="T2" fmla="*/ 1 w 21597"/>
                      <a:gd name="T3" fmla="*/ 1 h 21600"/>
                      <a:gd name="T4" fmla="*/ 0 w 21597"/>
                      <a:gd name="T5" fmla="*/ 1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0"/>
                        </a:moveTo>
                        <a:cubicBezTo>
                          <a:pt x="11792" y="0"/>
                          <a:pt x="21404" y="9457"/>
                          <a:pt x="21597" y="21247"/>
                        </a:cubicBezTo>
                      </a:path>
                      <a:path w="21597" h="21600" stroke="0" extrusionOk="0">
                        <a:moveTo>
                          <a:pt x="0" y="0"/>
                        </a:moveTo>
                        <a:cubicBezTo>
                          <a:pt x="11792" y="0"/>
                          <a:pt x="21404" y="9457"/>
                          <a:pt x="21597" y="21247"/>
                        </a:cubicBezTo>
                        <a:lnTo>
                          <a:pt x="0" y="21600"/>
                        </a:lnTo>
                        <a:lnTo>
                          <a:pt x="0" y="0"/>
                        </a:lnTo>
                        <a:close/>
                      </a:path>
                    </a:pathLst>
                  </a:custGeom>
                  <a:noFill/>
                  <a:ln w="9525">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5079" name="AutoShape 14"/>
                  <p:cNvSpPr>
                    <a:spLocks noChangeArrowheads="1"/>
                  </p:cNvSpPr>
                  <p:nvPr/>
                </p:nvSpPr>
                <p:spPr bwMode="auto">
                  <a:xfrm rot="8364400">
                    <a:off x="5480" y="8082"/>
                    <a:ext cx="323" cy="92"/>
                  </a:xfrm>
                  <a:prstGeom prst="triangle">
                    <a:avLst>
                      <a:gd name="adj" fmla="val 50000"/>
                    </a:avLst>
                  </a:prstGeom>
                  <a:solidFill>
                    <a:srgbClr val="969696"/>
                  </a:solidFill>
                  <a:ln w="9525">
                    <a:solidFill>
                      <a:srgbClr val="969696"/>
                    </a:solidFill>
                    <a:miter lim="800000"/>
                    <a:headEnd/>
                    <a:tailEnd/>
                  </a:ln>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endParaRPr lang="es-MX" altLang="es-MX">
                      <a:solidFill>
                        <a:schemeClr val="tx1"/>
                      </a:solidFill>
                      <a:latin typeface="Calibri" pitchFamily="34" charset="0"/>
                    </a:endParaRPr>
                  </a:p>
                </p:txBody>
              </p:sp>
            </p:grpSp>
            <p:grpSp>
              <p:nvGrpSpPr>
                <p:cNvPr id="45075" name="Group 15"/>
                <p:cNvGrpSpPr>
                  <a:grpSpLocks/>
                </p:cNvGrpSpPr>
                <p:nvPr/>
              </p:nvGrpSpPr>
              <p:grpSpPr bwMode="auto">
                <a:xfrm rot="1199521">
                  <a:off x="4418" y="12298"/>
                  <a:ext cx="647" cy="772"/>
                  <a:chOff x="5418" y="7402"/>
                  <a:chExt cx="647" cy="772"/>
                </a:xfrm>
              </p:grpSpPr>
              <p:sp>
                <p:nvSpPr>
                  <p:cNvPr id="45076" name="Arc 16"/>
                  <p:cNvSpPr>
                    <a:spLocks/>
                  </p:cNvSpPr>
                  <p:nvPr/>
                </p:nvSpPr>
                <p:spPr bwMode="auto">
                  <a:xfrm rot="20239213" flipH="1">
                    <a:off x="5418" y="7402"/>
                    <a:ext cx="647" cy="638"/>
                  </a:xfrm>
                  <a:custGeom>
                    <a:avLst/>
                    <a:gdLst>
                      <a:gd name="T0" fmla="*/ 0 w 21597"/>
                      <a:gd name="T1" fmla="*/ 0 h 21600"/>
                      <a:gd name="T2" fmla="*/ 1 w 21597"/>
                      <a:gd name="T3" fmla="*/ 1 h 21600"/>
                      <a:gd name="T4" fmla="*/ 0 w 21597"/>
                      <a:gd name="T5" fmla="*/ 1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0"/>
                        </a:moveTo>
                        <a:cubicBezTo>
                          <a:pt x="11792" y="0"/>
                          <a:pt x="21404" y="9457"/>
                          <a:pt x="21597" y="21247"/>
                        </a:cubicBezTo>
                      </a:path>
                      <a:path w="21597" h="21600" stroke="0" extrusionOk="0">
                        <a:moveTo>
                          <a:pt x="0" y="0"/>
                        </a:moveTo>
                        <a:cubicBezTo>
                          <a:pt x="11792" y="0"/>
                          <a:pt x="21404" y="9457"/>
                          <a:pt x="21597" y="21247"/>
                        </a:cubicBezTo>
                        <a:lnTo>
                          <a:pt x="0" y="21600"/>
                        </a:lnTo>
                        <a:lnTo>
                          <a:pt x="0" y="0"/>
                        </a:lnTo>
                        <a:close/>
                      </a:path>
                    </a:pathLst>
                  </a:custGeom>
                  <a:noFill/>
                  <a:ln w="9525">
                    <a:solidFill>
                      <a:srgbClr val="969696"/>
                    </a:solidFill>
                    <a:round/>
                    <a:headEnd/>
                    <a:tailEnd/>
                  </a:ln>
                  <a:extLst>
                    <a:ext uri="{909E8E84-426E-40DD-AFC4-6F175D3DCCD1}">
                      <a14:hiddenFill xmlns:a14="http://schemas.microsoft.com/office/drawing/2010/main">
                        <a:solidFill>
                          <a:srgbClr val="FFFFFF"/>
                        </a:solidFill>
                      </a14:hiddenFill>
                    </a:ext>
                  </a:extLst>
                </p:spPr>
                <p:txBody>
                  <a:bodyPr/>
                  <a:lstStyle/>
                  <a:p>
                    <a:endParaRPr lang="es-MX"/>
                  </a:p>
                </p:txBody>
              </p:sp>
              <p:sp>
                <p:nvSpPr>
                  <p:cNvPr id="45077" name="AutoShape 17"/>
                  <p:cNvSpPr>
                    <a:spLocks noChangeArrowheads="1"/>
                  </p:cNvSpPr>
                  <p:nvPr/>
                </p:nvSpPr>
                <p:spPr bwMode="auto">
                  <a:xfrm rot="8364400">
                    <a:off x="5480" y="8082"/>
                    <a:ext cx="323" cy="92"/>
                  </a:xfrm>
                  <a:prstGeom prst="triangle">
                    <a:avLst>
                      <a:gd name="adj" fmla="val 50000"/>
                    </a:avLst>
                  </a:prstGeom>
                  <a:solidFill>
                    <a:srgbClr val="969696"/>
                  </a:solidFill>
                  <a:ln w="9525">
                    <a:solidFill>
                      <a:srgbClr val="969696"/>
                    </a:solidFill>
                    <a:miter lim="800000"/>
                    <a:headEnd/>
                    <a:tailEnd/>
                  </a:ln>
                </p:spPr>
                <p:txBody>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endParaRPr lang="es-MX" altLang="es-MX">
                      <a:solidFill>
                        <a:schemeClr val="tx1"/>
                      </a:solidFill>
                      <a:latin typeface="Calibri" pitchFamily="34" charset="0"/>
                    </a:endParaRPr>
                  </a:p>
                </p:txBody>
              </p:sp>
            </p:grpSp>
          </p:grpSp>
        </p:grpSp>
        <p:sp>
          <p:nvSpPr>
            <p:cNvPr id="45062" name="Freeform 18"/>
            <p:cNvSpPr>
              <a:spLocks/>
            </p:cNvSpPr>
            <p:nvPr/>
          </p:nvSpPr>
          <p:spPr bwMode="auto">
            <a:xfrm rot="2859263">
              <a:off x="4459" y="9778"/>
              <a:ext cx="1237" cy="479"/>
            </a:xfrm>
            <a:custGeom>
              <a:avLst/>
              <a:gdLst>
                <a:gd name="T0" fmla="*/ 380 w 1597"/>
                <a:gd name="T1" fmla="*/ 350 h 555"/>
                <a:gd name="T2" fmla="*/ 400 w 1597"/>
                <a:gd name="T3" fmla="*/ 346 h 555"/>
                <a:gd name="T4" fmla="*/ 417 w 1597"/>
                <a:gd name="T5" fmla="*/ 343 h 555"/>
                <a:gd name="T6" fmla="*/ 433 w 1597"/>
                <a:gd name="T7" fmla="*/ 339 h 555"/>
                <a:gd name="T8" fmla="*/ 449 w 1597"/>
                <a:gd name="T9" fmla="*/ 334 h 555"/>
                <a:gd name="T10" fmla="*/ 469 w 1597"/>
                <a:gd name="T11" fmla="*/ 326 h 555"/>
                <a:gd name="T12" fmla="*/ 488 w 1597"/>
                <a:gd name="T13" fmla="*/ 319 h 555"/>
                <a:gd name="T14" fmla="*/ 505 w 1597"/>
                <a:gd name="T15" fmla="*/ 312 h 555"/>
                <a:gd name="T16" fmla="*/ 521 w 1597"/>
                <a:gd name="T17" fmla="*/ 303 h 555"/>
                <a:gd name="T18" fmla="*/ 535 w 1597"/>
                <a:gd name="T19" fmla="*/ 293 h 555"/>
                <a:gd name="T20" fmla="*/ 552 w 1597"/>
                <a:gd name="T21" fmla="*/ 283 h 555"/>
                <a:gd name="T22" fmla="*/ 567 w 1597"/>
                <a:gd name="T23" fmla="*/ 273 h 555"/>
                <a:gd name="T24" fmla="*/ 589 w 1597"/>
                <a:gd name="T25" fmla="*/ 255 h 555"/>
                <a:gd name="T26" fmla="*/ 611 w 1597"/>
                <a:gd name="T27" fmla="*/ 235 h 555"/>
                <a:gd name="T28" fmla="*/ 627 w 1597"/>
                <a:gd name="T29" fmla="*/ 217 h 555"/>
                <a:gd name="T30" fmla="*/ 644 w 1597"/>
                <a:gd name="T31" fmla="*/ 198 h 555"/>
                <a:gd name="T32" fmla="*/ 661 w 1597"/>
                <a:gd name="T33" fmla="*/ 173 h 555"/>
                <a:gd name="T34" fmla="*/ 663 w 1597"/>
                <a:gd name="T35" fmla="*/ 0 h 555"/>
                <a:gd name="T36" fmla="*/ 495 w 1597"/>
                <a:gd name="T37" fmla="*/ 85 h 555"/>
                <a:gd name="T38" fmla="*/ 480 w 1597"/>
                <a:gd name="T39" fmla="*/ 102 h 555"/>
                <a:gd name="T40" fmla="*/ 465 w 1597"/>
                <a:gd name="T41" fmla="*/ 118 h 555"/>
                <a:gd name="T42" fmla="*/ 451 w 1597"/>
                <a:gd name="T43" fmla="*/ 131 h 555"/>
                <a:gd name="T44" fmla="*/ 435 w 1597"/>
                <a:gd name="T45" fmla="*/ 142 h 555"/>
                <a:gd name="T46" fmla="*/ 417 w 1597"/>
                <a:gd name="T47" fmla="*/ 153 h 555"/>
                <a:gd name="T48" fmla="*/ 399 w 1597"/>
                <a:gd name="T49" fmla="*/ 162 h 555"/>
                <a:gd name="T50" fmla="*/ 382 w 1597"/>
                <a:gd name="T51" fmla="*/ 168 h 555"/>
                <a:gd name="T52" fmla="*/ 361 w 1597"/>
                <a:gd name="T53" fmla="*/ 174 h 555"/>
                <a:gd name="T54" fmla="*/ 336 w 1597"/>
                <a:gd name="T55" fmla="*/ 177 h 555"/>
                <a:gd name="T56" fmla="*/ 294 w 1597"/>
                <a:gd name="T57" fmla="*/ 178 h 555"/>
                <a:gd name="T58" fmla="*/ 259 w 1597"/>
                <a:gd name="T59" fmla="*/ 172 h 555"/>
                <a:gd name="T60" fmla="*/ 223 w 1597"/>
                <a:gd name="T61" fmla="*/ 161 h 555"/>
                <a:gd name="T62" fmla="*/ 191 w 1597"/>
                <a:gd name="T63" fmla="*/ 144 h 555"/>
                <a:gd name="T64" fmla="*/ 0 w 1597"/>
                <a:gd name="T65" fmla="*/ 224 h 555"/>
                <a:gd name="T66" fmla="*/ 17 w 1597"/>
                <a:gd name="T67" fmla="*/ 242 h 555"/>
                <a:gd name="T68" fmla="*/ 34 w 1597"/>
                <a:gd name="T69" fmla="*/ 256 h 555"/>
                <a:gd name="T70" fmla="*/ 53 w 1597"/>
                <a:gd name="T71" fmla="*/ 271 h 555"/>
                <a:gd name="T72" fmla="*/ 71 w 1597"/>
                <a:gd name="T73" fmla="*/ 284 h 555"/>
                <a:gd name="T74" fmla="*/ 92 w 1597"/>
                <a:gd name="T75" fmla="*/ 297 h 555"/>
                <a:gd name="T76" fmla="*/ 113 w 1597"/>
                <a:gd name="T77" fmla="*/ 307 h 555"/>
                <a:gd name="T78" fmla="*/ 132 w 1597"/>
                <a:gd name="T79" fmla="*/ 318 h 555"/>
                <a:gd name="T80" fmla="*/ 156 w 1597"/>
                <a:gd name="T81" fmla="*/ 328 h 555"/>
                <a:gd name="T82" fmla="*/ 180 w 1597"/>
                <a:gd name="T83" fmla="*/ 336 h 555"/>
                <a:gd name="T84" fmla="*/ 201 w 1597"/>
                <a:gd name="T85" fmla="*/ 343 h 555"/>
                <a:gd name="T86" fmla="*/ 224 w 1597"/>
                <a:gd name="T87" fmla="*/ 348 h 555"/>
                <a:gd name="T88" fmla="*/ 249 w 1597"/>
                <a:gd name="T89" fmla="*/ 351 h 555"/>
                <a:gd name="T90" fmla="*/ 276 w 1597"/>
                <a:gd name="T91" fmla="*/ 355 h 555"/>
                <a:gd name="T92" fmla="*/ 300 w 1597"/>
                <a:gd name="T93" fmla="*/ 356 h 555"/>
                <a:gd name="T94" fmla="*/ 325 w 1597"/>
                <a:gd name="T95" fmla="*/ 356 h 555"/>
                <a:gd name="T96" fmla="*/ 350 w 1597"/>
                <a:gd name="T97" fmla="*/ 355 h 555"/>
                <a:gd name="T98" fmla="*/ 372 w 1597"/>
                <a:gd name="T99" fmla="*/ 351 h 5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97" h="555">
                  <a:moveTo>
                    <a:pt x="801" y="547"/>
                  </a:moveTo>
                  <a:lnTo>
                    <a:pt x="818" y="545"/>
                  </a:lnTo>
                  <a:lnTo>
                    <a:pt x="840" y="542"/>
                  </a:lnTo>
                  <a:lnTo>
                    <a:pt x="862" y="539"/>
                  </a:lnTo>
                  <a:lnTo>
                    <a:pt x="878" y="537"/>
                  </a:lnTo>
                  <a:lnTo>
                    <a:pt x="896" y="534"/>
                  </a:lnTo>
                  <a:lnTo>
                    <a:pt x="914" y="531"/>
                  </a:lnTo>
                  <a:lnTo>
                    <a:pt x="932" y="527"/>
                  </a:lnTo>
                  <a:lnTo>
                    <a:pt x="948" y="524"/>
                  </a:lnTo>
                  <a:lnTo>
                    <a:pt x="967" y="519"/>
                  </a:lnTo>
                  <a:lnTo>
                    <a:pt x="990" y="514"/>
                  </a:lnTo>
                  <a:lnTo>
                    <a:pt x="1009" y="508"/>
                  </a:lnTo>
                  <a:lnTo>
                    <a:pt x="1028" y="502"/>
                  </a:lnTo>
                  <a:lnTo>
                    <a:pt x="1049" y="497"/>
                  </a:lnTo>
                  <a:lnTo>
                    <a:pt x="1068" y="490"/>
                  </a:lnTo>
                  <a:lnTo>
                    <a:pt x="1087" y="484"/>
                  </a:lnTo>
                  <a:lnTo>
                    <a:pt x="1103" y="477"/>
                  </a:lnTo>
                  <a:lnTo>
                    <a:pt x="1119" y="471"/>
                  </a:lnTo>
                  <a:lnTo>
                    <a:pt x="1135" y="463"/>
                  </a:lnTo>
                  <a:lnTo>
                    <a:pt x="1152" y="457"/>
                  </a:lnTo>
                  <a:lnTo>
                    <a:pt x="1171" y="449"/>
                  </a:lnTo>
                  <a:lnTo>
                    <a:pt x="1188" y="440"/>
                  </a:lnTo>
                  <a:lnTo>
                    <a:pt x="1205" y="431"/>
                  </a:lnTo>
                  <a:lnTo>
                    <a:pt x="1220" y="424"/>
                  </a:lnTo>
                  <a:lnTo>
                    <a:pt x="1245" y="411"/>
                  </a:lnTo>
                  <a:lnTo>
                    <a:pt x="1268" y="398"/>
                  </a:lnTo>
                  <a:lnTo>
                    <a:pt x="1291" y="382"/>
                  </a:lnTo>
                  <a:lnTo>
                    <a:pt x="1315" y="365"/>
                  </a:lnTo>
                  <a:lnTo>
                    <a:pt x="1331" y="352"/>
                  </a:lnTo>
                  <a:lnTo>
                    <a:pt x="1350" y="338"/>
                  </a:lnTo>
                  <a:lnTo>
                    <a:pt x="1369" y="322"/>
                  </a:lnTo>
                  <a:lnTo>
                    <a:pt x="1387" y="307"/>
                  </a:lnTo>
                  <a:lnTo>
                    <a:pt x="1403" y="290"/>
                  </a:lnTo>
                  <a:lnTo>
                    <a:pt x="1424" y="270"/>
                  </a:lnTo>
                  <a:lnTo>
                    <a:pt x="1596" y="336"/>
                  </a:lnTo>
                  <a:lnTo>
                    <a:pt x="1427" y="0"/>
                  </a:lnTo>
                  <a:lnTo>
                    <a:pt x="881" y="63"/>
                  </a:lnTo>
                  <a:lnTo>
                    <a:pt x="1065" y="132"/>
                  </a:lnTo>
                  <a:lnTo>
                    <a:pt x="1050" y="147"/>
                  </a:lnTo>
                  <a:lnTo>
                    <a:pt x="1033" y="159"/>
                  </a:lnTo>
                  <a:lnTo>
                    <a:pt x="1016" y="172"/>
                  </a:lnTo>
                  <a:lnTo>
                    <a:pt x="1000" y="184"/>
                  </a:lnTo>
                  <a:lnTo>
                    <a:pt x="987" y="193"/>
                  </a:lnTo>
                  <a:lnTo>
                    <a:pt x="971" y="204"/>
                  </a:lnTo>
                  <a:lnTo>
                    <a:pt x="955" y="212"/>
                  </a:lnTo>
                  <a:lnTo>
                    <a:pt x="937" y="221"/>
                  </a:lnTo>
                  <a:lnTo>
                    <a:pt x="915" y="231"/>
                  </a:lnTo>
                  <a:lnTo>
                    <a:pt x="897" y="238"/>
                  </a:lnTo>
                  <a:lnTo>
                    <a:pt x="881" y="245"/>
                  </a:lnTo>
                  <a:lnTo>
                    <a:pt x="858" y="253"/>
                  </a:lnTo>
                  <a:lnTo>
                    <a:pt x="838" y="259"/>
                  </a:lnTo>
                  <a:lnTo>
                    <a:pt x="821" y="262"/>
                  </a:lnTo>
                  <a:lnTo>
                    <a:pt x="802" y="266"/>
                  </a:lnTo>
                  <a:lnTo>
                    <a:pt x="776" y="271"/>
                  </a:lnTo>
                  <a:lnTo>
                    <a:pt x="749" y="274"/>
                  </a:lnTo>
                  <a:lnTo>
                    <a:pt x="723" y="275"/>
                  </a:lnTo>
                  <a:lnTo>
                    <a:pt x="683" y="277"/>
                  </a:lnTo>
                  <a:lnTo>
                    <a:pt x="632" y="277"/>
                  </a:lnTo>
                  <a:lnTo>
                    <a:pt x="593" y="274"/>
                  </a:lnTo>
                  <a:lnTo>
                    <a:pt x="557" y="268"/>
                  </a:lnTo>
                  <a:lnTo>
                    <a:pt x="516" y="260"/>
                  </a:lnTo>
                  <a:lnTo>
                    <a:pt x="480" y="250"/>
                  </a:lnTo>
                  <a:lnTo>
                    <a:pt x="443" y="238"/>
                  </a:lnTo>
                  <a:lnTo>
                    <a:pt x="410" y="224"/>
                  </a:lnTo>
                  <a:lnTo>
                    <a:pt x="378" y="205"/>
                  </a:lnTo>
                  <a:lnTo>
                    <a:pt x="0" y="349"/>
                  </a:lnTo>
                  <a:lnTo>
                    <a:pt x="15" y="362"/>
                  </a:lnTo>
                  <a:lnTo>
                    <a:pt x="37" y="375"/>
                  </a:lnTo>
                  <a:lnTo>
                    <a:pt x="55" y="388"/>
                  </a:lnTo>
                  <a:lnTo>
                    <a:pt x="73" y="399"/>
                  </a:lnTo>
                  <a:lnTo>
                    <a:pt x="91" y="411"/>
                  </a:lnTo>
                  <a:lnTo>
                    <a:pt x="113" y="422"/>
                  </a:lnTo>
                  <a:lnTo>
                    <a:pt x="134" y="433"/>
                  </a:lnTo>
                  <a:lnTo>
                    <a:pt x="154" y="442"/>
                  </a:lnTo>
                  <a:lnTo>
                    <a:pt x="176" y="452"/>
                  </a:lnTo>
                  <a:lnTo>
                    <a:pt x="198" y="462"/>
                  </a:lnTo>
                  <a:lnTo>
                    <a:pt x="221" y="472"/>
                  </a:lnTo>
                  <a:lnTo>
                    <a:pt x="243" y="479"/>
                  </a:lnTo>
                  <a:lnTo>
                    <a:pt x="264" y="487"/>
                  </a:lnTo>
                  <a:lnTo>
                    <a:pt x="283" y="494"/>
                  </a:lnTo>
                  <a:lnTo>
                    <a:pt x="312" y="502"/>
                  </a:lnTo>
                  <a:lnTo>
                    <a:pt x="337" y="510"/>
                  </a:lnTo>
                  <a:lnTo>
                    <a:pt x="366" y="517"/>
                  </a:lnTo>
                  <a:lnTo>
                    <a:pt x="388" y="523"/>
                  </a:lnTo>
                  <a:lnTo>
                    <a:pt x="409" y="528"/>
                  </a:lnTo>
                  <a:lnTo>
                    <a:pt x="434" y="533"/>
                  </a:lnTo>
                  <a:lnTo>
                    <a:pt x="458" y="537"/>
                  </a:lnTo>
                  <a:lnTo>
                    <a:pt x="482" y="541"/>
                  </a:lnTo>
                  <a:lnTo>
                    <a:pt x="509" y="545"/>
                  </a:lnTo>
                  <a:lnTo>
                    <a:pt x="536" y="547"/>
                  </a:lnTo>
                  <a:lnTo>
                    <a:pt x="565" y="550"/>
                  </a:lnTo>
                  <a:lnTo>
                    <a:pt x="594" y="551"/>
                  </a:lnTo>
                  <a:lnTo>
                    <a:pt x="616" y="552"/>
                  </a:lnTo>
                  <a:lnTo>
                    <a:pt x="646" y="554"/>
                  </a:lnTo>
                  <a:lnTo>
                    <a:pt x="676" y="554"/>
                  </a:lnTo>
                  <a:lnTo>
                    <a:pt x="700" y="553"/>
                  </a:lnTo>
                  <a:lnTo>
                    <a:pt x="726" y="552"/>
                  </a:lnTo>
                  <a:lnTo>
                    <a:pt x="754" y="551"/>
                  </a:lnTo>
                  <a:lnTo>
                    <a:pt x="779" y="548"/>
                  </a:lnTo>
                  <a:lnTo>
                    <a:pt x="801" y="547"/>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46087" name="Rectangle 19"/>
            <p:cNvSpPr>
              <a:spLocks noChangeArrowheads="1"/>
            </p:cNvSpPr>
            <p:nvPr/>
          </p:nvSpPr>
          <p:spPr bwMode="auto">
            <a:xfrm>
              <a:off x="5445" y="6458"/>
              <a:ext cx="1656" cy="963"/>
            </a:xfrm>
            <a:prstGeom prst="rect">
              <a:avLst/>
            </a:prstGeom>
            <a:solidFill>
              <a:schemeClr val="bg2">
                <a:lumMod val="20000"/>
                <a:lumOff val="80000"/>
              </a:scheme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spcAft>
                  <a:spcPts val="800"/>
                </a:spcAft>
                <a:defRPr/>
              </a:pPr>
              <a:r>
                <a:rPr lang="es-ES_tradnl" altLang="es-MX" sz="1000" b="1" dirty="0" smtClean="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Recuperación y</a:t>
              </a:r>
              <a:endParaRPr lang="es-MX" altLang="es-MX" sz="10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ctr">
                <a:lnSpc>
                  <a:spcPct val="107000"/>
                </a:lnSpc>
                <a:spcAft>
                  <a:spcPts val="800"/>
                </a:spcAft>
                <a:defRPr/>
              </a:pPr>
              <a:r>
                <a:rPr lang="es-ES_tradnl" altLang="es-MX" sz="1000" b="1" dirty="0" smtClean="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reconocimiento de creencias y saberes previos</a:t>
              </a:r>
              <a:endParaRPr lang="es-MX" altLang="es-MX" sz="10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46088" name="Rectangle 20"/>
            <p:cNvSpPr>
              <a:spLocks noChangeArrowheads="1"/>
            </p:cNvSpPr>
            <p:nvPr/>
          </p:nvSpPr>
          <p:spPr bwMode="auto">
            <a:xfrm>
              <a:off x="3796" y="8320"/>
              <a:ext cx="1635" cy="874"/>
            </a:xfrm>
            <a:prstGeom prst="rect">
              <a:avLst/>
            </a:prstGeom>
            <a:solidFill>
              <a:schemeClr val="bg2">
                <a:lumMod val="40000"/>
                <a:lumOff val="60000"/>
              </a:scheme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07000"/>
                </a:lnSpc>
                <a:spcAft>
                  <a:spcPts val="800"/>
                </a:spcAft>
                <a:defRPr/>
              </a:pPr>
              <a:r>
                <a:rPr lang="es-ES_tradnl" altLang="es-MX" sz="1000" b="1" dirty="0" smtClean="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Búsqueda y análisis de nueva</a:t>
              </a:r>
              <a:endParaRPr lang="es-MX" altLang="es-MX" sz="1000"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ctr">
                <a:lnSpc>
                  <a:spcPct val="107000"/>
                </a:lnSpc>
                <a:spcAft>
                  <a:spcPts val="800"/>
                </a:spcAft>
                <a:defRPr/>
              </a:pPr>
              <a:r>
                <a:rPr lang="es-ES_tradnl" altLang="es-MX" sz="1000" b="1" dirty="0" smtClean="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información</a:t>
              </a:r>
              <a:endParaRPr lang="es-MX" altLang="es-MX" sz="1000"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46089" name="Rectangle 21"/>
            <p:cNvSpPr>
              <a:spLocks noChangeArrowheads="1"/>
            </p:cNvSpPr>
            <p:nvPr/>
          </p:nvSpPr>
          <p:spPr bwMode="auto">
            <a:xfrm>
              <a:off x="5677" y="9625"/>
              <a:ext cx="1440" cy="901"/>
            </a:xfrm>
            <a:prstGeom prst="rect">
              <a:avLst/>
            </a:prstGeom>
            <a:solidFill>
              <a:schemeClr val="bg2">
                <a:lumMod val="60000"/>
                <a:lumOff val="40000"/>
              </a:schemeClr>
            </a:solidFill>
            <a:ln w="9525">
              <a:solidFill>
                <a:srgbClr val="000000"/>
              </a:solidFill>
              <a:miter lim="800000"/>
              <a:headEnd/>
              <a:tailEnd/>
            </a:ln>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07000"/>
                </a:lnSpc>
                <a:spcAft>
                  <a:spcPts val="800"/>
                </a:spcAft>
                <a:defRPr/>
              </a:pPr>
              <a:r>
                <a:rPr lang="es-MX" altLang="es-MX" sz="1000" b="1"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Comparación, </a:t>
              </a:r>
              <a:r>
                <a:rPr lang="es-MX" altLang="es-MX" sz="1000" b="1" dirty="0" smtClean="0">
                  <a:solidFill>
                    <a:schemeClr val="accent6">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reflexión</a:t>
              </a:r>
              <a:r>
                <a:rPr lang="es-MX" altLang="es-MX" sz="1000" b="1" dirty="0" smtClean="0">
                  <a:effectLst>
                    <a:outerShdw blurRad="38100" dist="38100" dir="2700000" algn="tl">
                      <a:srgbClr val="000000">
                        <a:alpha val="43137"/>
                      </a:srgbClr>
                    </a:outerShdw>
                  </a:effectLst>
                  <a:ea typeface="Calibri" panose="020F0502020204030204" pitchFamily="34" charset="0"/>
                  <a:cs typeface="Arial" panose="020B0604020202020204" pitchFamily="34" charset="0"/>
                </a:rPr>
                <a:t>, confrontación y cambio</a:t>
              </a:r>
              <a:endParaRPr lang="es-MX" altLang="es-MX" sz="10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p:txBody>
        </p:sp>
        <p:sp>
          <p:nvSpPr>
            <p:cNvPr id="46090" name="Rectangle 22"/>
            <p:cNvSpPr>
              <a:spLocks noChangeArrowheads="1"/>
            </p:cNvSpPr>
            <p:nvPr/>
          </p:nvSpPr>
          <p:spPr bwMode="auto">
            <a:xfrm>
              <a:off x="7357" y="7907"/>
              <a:ext cx="1800" cy="1081"/>
            </a:xfrm>
            <a:prstGeom prst="rect">
              <a:avLst/>
            </a:prstGeom>
            <a:solidFill>
              <a:schemeClr val="bg2">
                <a:lumMod val="75000"/>
              </a:schemeClr>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07000"/>
                </a:lnSpc>
                <a:spcAft>
                  <a:spcPts val="800"/>
                </a:spcAft>
                <a:defRPr/>
              </a:pPr>
              <a:r>
                <a:rPr lang="es-ES_tradnl" altLang="es-MX" sz="1000" b="1" dirty="0" smtClean="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Síntesis, </a:t>
              </a:r>
              <a:endParaRPr lang="es-MX" altLang="es-MX" sz="10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ctr">
                <a:lnSpc>
                  <a:spcPct val="107000"/>
                </a:lnSpc>
                <a:spcAft>
                  <a:spcPts val="800"/>
                </a:spcAft>
                <a:defRPr/>
              </a:pPr>
              <a:r>
                <a:rPr lang="es-ES_tradnl" altLang="es-MX" sz="1000" b="1" dirty="0" err="1" smtClean="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Reconceptualización</a:t>
              </a:r>
              <a:r>
                <a:rPr lang="es-ES_tradnl" altLang="es-MX" sz="1000" b="1" dirty="0" smtClean="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y</a:t>
              </a:r>
              <a:endParaRPr lang="es-MX" altLang="es-MX" sz="10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ctr">
                <a:lnSpc>
                  <a:spcPct val="107000"/>
                </a:lnSpc>
                <a:spcAft>
                  <a:spcPts val="800"/>
                </a:spcAft>
                <a:defRPr/>
              </a:pPr>
              <a:r>
                <a:rPr lang="es-ES_tradnl" altLang="es-MX" sz="1000" b="1" dirty="0" smtClean="0">
                  <a:solidFill>
                    <a:srgbClr val="000000"/>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aplicación de lo  aprendido</a:t>
              </a:r>
              <a:endParaRPr lang="es-MX" altLang="es-MX" sz="1000" b="1" dirty="0" smtClean="0">
                <a:effectLst>
                  <a:outerShdw blurRad="38100" dist="38100" dir="2700000" algn="tl">
                    <a:srgbClr val="000000">
                      <a:alpha val="43137"/>
                    </a:srgbClr>
                  </a:outerShdw>
                </a:effectLst>
                <a:ea typeface="Calibri" panose="020F0502020204030204" pitchFamily="34" charset="0"/>
                <a:cs typeface="Times New Roman" panose="02020603050405020304" pitchFamily="18" charset="0"/>
              </a:endParaRPr>
            </a:p>
            <a:p>
              <a:pPr algn="ctr">
                <a:lnSpc>
                  <a:spcPct val="107000"/>
                </a:lnSpc>
                <a:spcAft>
                  <a:spcPts val="800"/>
                </a:spcAft>
                <a:defRPr/>
              </a:pPr>
              <a:r>
                <a:rPr lang="es-ES_tradnl" altLang="es-MX" sz="800" b="1" dirty="0" smtClean="0">
                  <a:solidFill>
                    <a:srgbClr val="000000"/>
                  </a:solidFill>
                  <a:ea typeface="Calibri" panose="020F0502020204030204" pitchFamily="34" charset="0"/>
                  <a:cs typeface="Arial" panose="020B0604020202020204" pitchFamily="34" charset="0"/>
                </a:rPr>
                <a:t> </a:t>
              </a:r>
              <a:endParaRPr lang="es-MX" altLang="es-MX" sz="800" dirty="0" smtClean="0">
                <a:ea typeface="Calibri" panose="020F0502020204030204" pitchFamily="34" charset="0"/>
                <a:cs typeface="Times New Roman" panose="02020603050405020304" pitchFamily="18" charset="0"/>
              </a:endParaRPr>
            </a:p>
          </p:txBody>
        </p:sp>
        <p:sp>
          <p:nvSpPr>
            <p:cNvPr id="45067" name="Freeform 23"/>
            <p:cNvSpPr>
              <a:spLocks/>
            </p:cNvSpPr>
            <p:nvPr/>
          </p:nvSpPr>
          <p:spPr bwMode="auto">
            <a:xfrm rot="8364638">
              <a:off x="4019" y="7084"/>
              <a:ext cx="1359" cy="567"/>
            </a:xfrm>
            <a:custGeom>
              <a:avLst/>
              <a:gdLst>
                <a:gd name="T0" fmla="*/ 504 w 1597"/>
                <a:gd name="T1" fmla="*/ 581 h 555"/>
                <a:gd name="T2" fmla="*/ 532 w 1597"/>
                <a:gd name="T3" fmla="*/ 575 h 555"/>
                <a:gd name="T4" fmla="*/ 551 w 1597"/>
                <a:gd name="T5" fmla="*/ 570 h 555"/>
                <a:gd name="T6" fmla="*/ 574 w 1597"/>
                <a:gd name="T7" fmla="*/ 562 h 555"/>
                <a:gd name="T8" fmla="*/ 596 w 1597"/>
                <a:gd name="T9" fmla="*/ 553 h 555"/>
                <a:gd name="T10" fmla="*/ 622 w 1597"/>
                <a:gd name="T11" fmla="*/ 541 h 555"/>
                <a:gd name="T12" fmla="*/ 647 w 1597"/>
                <a:gd name="T13" fmla="*/ 530 h 555"/>
                <a:gd name="T14" fmla="*/ 670 w 1597"/>
                <a:gd name="T15" fmla="*/ 516 h 555"/>
                <a:gd name="T16" fmla="*/ 689 w 1597"/>
                <a:gd name="T17" fmla="*/ 502 h 555"/>
                <a:gd name="T18" fmla="*/ 710 w 1597"/>
                <a:gd name="T19" fmla="*/ 487 h 555"/>
                <a:gd name="T20" fmla="*/ 732 w 1597"/>
                <a:gd name="T21" fmla="*/ 470 h 555"/>
                <a:gd name="T22" fmla="*/ 751 w 1597"/>
                <a:gd name="T23" fmla="*/ 452 h 555"/>
                <a:gd name="T24" fmla="*/ 781 w 1597"/>
                <a:gd name="T25" fmla="*/ 425 h 555"/>
                <a:gd name="T26" fmla="*/ 810 w 1597"/>
                <a:gd name="T27" fmla="*/ 389 h 555"/>
                <a:gd name="T28" fmla="*/ 832 w 1597"/>
                <a:gd name="T29" fmla="*/ 360 h 555"/>
                <a:gd name="T30" fmla="*/ 854 w 1597"/>
                <a:gd name="T31" fmla="*/ 328 h 555"/>
                <a:gd name="T32" fmla="*/ 877 w 1597"/>
                <a:gd name="T33" fmla="*/ 288 h 555"/>
                <a:gd name="T34" fmla="*/ 879 w 1597"/>
                <a:gd name="T35" fmla="*/ 0 h 555"/>
                <a:gd name="T36" fmla="*/ 656 w 1597"/>
                <a:gd name="T37" fmla="*/ 141 h 555"/>
                <a:gd name="T38" fmla="*/ 637 w 1597"/>
                <a:gd name="T39" fmla="*/ 170 h 555"/>
                <a:gd name="T40" fmla="*/ 616 w 1597"/>
                <a:gd name="T41" fmla="*/ 196 h 555"/>
                <a:gd name="T42" fmla="*/ 598 w 1597"/>
                <a:gd name="T43" fmla="*/ 217 h 555"/>
                <a:gd name="T44" fmla="*/ 577 w 1597"/>
                <a:gd name="T45" fmla="*/ 236 h 555"/>
                <a:gd name="T46" fmla="*/ 552 w 1597"/>
                <a:gd name="T47" fmla="*/ 253 h 555"/>
                <a:gd name="T48" fmla="*/ 528 w 1597"/>
                <a:gd name="T49" fmla="*/ 270 h 555"/>
                <a:gd name="T50" fmla="*/ 506 w 1597"/>
                <a:gd name="T51" fmla="*/ 280 h 555"/>
                <a:gd name="T52" fmla="*/ 478 w 1597"/>
                <a:gd name="T53" fmla="*/ 289 h 555"/>
                <a:gd name="T54" fmla="*/ 445 w 1597"/>
                <a:gd name="T55" fmla="*/ 293 h 555"/>
                <a:gd name="T56" fmla="*/ 390 w 1597"/>
                <a:gd name="T57" fmla="*/ 295 h 555"/>
                <a:gd name="T58" fmla="*/ 343 w 1597"/>
                <a:gd name="T59" fmla="*/ 286 h 555"/>
                <a:gd name="T60" fmla="*/ 295 w 1597"/>
                <a:gd name="T61" fmla="*/ 267 h 555"/>
                <a:gd name="T62" fmla="*/ 253 w 1597"/>
                <a:gd name="T63" fmla="*/ 239 h 555"/>
                <a:gd name="T64" fmla="*/ 0 w 1597"/>
                <a:gd name="T65" fmla="*/ 373 h 555"/>
                <a:gd name="T66" fmla="*/ 22 w 1597"/>
                <a:gd name="T67" fmla="*/ 399 h 555"/>
                <a:gd name="T68" fmla="*/ 45 w 1597"/>
                <a:gd name="T69" fmla="*/ 426 h 555"/>
                <a:gd name="T70" fmla="*/ 70 w 1597"/>
                <a:gd name="T71" fmla="*/ 450 h 555"/>
                <a:gd name="T72" fmla="*/ 94 w 1597"/>
                <a:gd name="T73" fmla="*/ 472 h 555"/>
                <a:gd name="T74" fmla="*/ 122 w 1597"/>
                <a:gd name="T75" fmla="*/ 492 h 555"/>
                <a:gd name="T76" fmla="*/ 150 w 1597"/>
                <a:gd name="T77" fmla="*/ 511 h 555"/>
                <a:gd name="T78" fmla="*/ 174 w 1597"/>
                <a:gd name="T79" fmla="*/ 527 h 555"/>
                <a:gd name="T80" fmla="*/ 208 w 1597"/>
                <a:gd name="T81" fmla="*/ 544 h 555"/>
                <a:gd name="T82" fmla="*/ 239 w 1597"/>
                <a:gd name="T83" fmla="*/ 558 h 555"/>
                <a:gd name="T84" fmla="*/ 267 w 1597"/>
                <a:gd name="T85" fmla="*/ 569 h 555"/>
                <a:gd name="T86" fmla="*/ 297 w 1597"/>
                <a:gd name="T87" fmla="*/ 577 h 555"/>
                <a:gd name="T88" fmla="*/ 330 w 1597"/>
                <a:gd name="T89" fmla="*/ 583 h 555"/>
                <a:gd name="T90" fmla="*/ 366 w 1597"/>
                <a:gd name="T91" fmla="*/ 587 h 555"/>
                <a:gd name="T92" fmla="*/ 398 w 1597"/>
                <a:gd name="T93" fmla="*/ 590 h 555"/>
                <a:gd name="T94" fmla="*/ 431 w 1597"/>
                <a:gd name="T95" fmla="*/ 589 h 555"/>
                <a:gd name="T96" fmla="*/ 465 w 1597"/>
                <a:gd name="T97" fmla="*/ 587 h 555"/>
                <a:gd name="T98" fmla="*/ 494 w 1597"/>
                <a:gd name="T99" fmla="*/ 583 h 5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97" h="555">
                  <a:moveTo>
                    <a:pt x="801" y="547"/>
                  </a:moveTo>
                  <a:lnTo>
                    <a:pt x="818" y="545"/>
                  </a:lnTo>
                  <a:lnTo>
                    <a:pt x="840" y="542"/>
                  </a:lnTo>
                  <a:lnTo>
                    <a:pt x="862" y="539"/>
                  </a:lnTo>
                  <a:lnTo>
                    <a:pt x="878" y="537"/>
                  </a:lnTo>
                  <a:lnTo>
                    <a:pt x="896" y="534"/>
                  </a:lnTo>
                  <a:lnTo>
                    <a:pt x="914" y="531"/>
                  </a:lnTo>
                  <a:lnTo>
                    <a:pt x="932" y="527"/>
                  </a:lnTo>
                  <a:lnTo>
                    <a:pt x="948" y="524"/>
                  </a:lnTo>
                  <a:lnTo>
                    <a:pt x="967" y="519"/>
                  </a:lnTo>
                  <a:lnTo>
                    <a:pt x="990" y="514"/>
                  </a:lnTo>
                  <a:lnTo>
                    <a:pt x="1009" y="508"/>
                  </a:lnTo>
                  <a:lnTo>
                    <a:pt x="1028" y="502"/>
                  </a:lnTo>
                  <a:lnTo>
                    <a:pt x="1049" y="497"/>
                  </a:lnTo>
                  <a:lnTo>
                    <a:pt x="1068" y="490"/>
                  </a:lnTo>
                  <a:lnTo>
                    <a:pt x="1087" y="484"/>
                  </a:lnTo>
                  <a:lnTo>
                    <a:pt x="1103" y="477"/>
                  </a:lnTo>
                  <a:lnTo>
                    <a:pt x="1119" y="471"/>
                  </a:lnTo>
                  <a:lnTo>
                    <a:pt x="1135" y="463"/>
                  </a:lnTo>
                  <a:lnTo>
                    <a:pt x="1152" y="457"/>
                  </a:lnTo>
                  <a:lnTo>
                    <a:pt x="1171" y="449"/>
                  </a:lnTo>
                  <a:lnTo>
                    <a:pt x="1188" y="440"/>
                  </a:lnTo>
                  <a:lnTo>
                    <a:pt x="1205" y="431"/>
                  </a:lnTo>
                  <a:lnTo>
                    <a:pt x="1220" y="424"/>
                  </a:lnTo>
                  <a:lnTo>
                    <a:pt x="1245" y="411"/>
                  </a:lnTo>
                  <a:lnTo>
                    <a:pt x="1268" y="398"/>
                  </a:lnTo>
                  <a:lnTo>
                    <a:pt x="1291" y="382"/>
                  </a:lnTo>
                  <a:lnTo>
                    <a:pt x="1315" y="365"/>
                  </a:lnTo>
                  <a:lnTo>
                    <a:pt x="1331" y="352"/>
                  </a:lnTo>
                  <a:lnTo>
                    <a:pt x="1350" y="338"/>
                  </a:lnTo>
                  <a:lnTo>
                    <a:pt x="1369" y="322"/>
                  </a:lnTo>
                  <a:lnTo>
                    <a:pt x="1387" y="307"/>
                  </a:lnTo>
                  <a:lnTo>
                    <a:pt x="1403" y="290"/>
                  </a:lnTo>
                  <a:lnTo>
                    <a:pt x="1424" y="270"/>
                  </a:lnTo>
                  <a:lnTo>
                    <a:pt x="1596" y="336"/>
                  </a:lnTo>
                  <a:lnTo>
                    <a:pt x="1427" y="0"/>
                  </a:lnTo>
                  <a:lnTo>
                    <a:pt x="881" y="63"/>
                  </a:lnTo>
                  <a:lnTo>
                    <a:pt x="1065" y="132"/>
                  </a:lnTo>
                  <a:lnTo>
                    <a:pt x="1050" y="147"/>
                  </a:lnTo>
                  <a:lnTo>
                    <a:pt x="1033" y="159"/>
                  </a:lnTo>
                  <a:lnTo>
                    <a:pt x="1016" y="172"/>
                  </a:lnTo>
                  <a:lnTo>
                    <a:pt x="1000" y="184"/>
                  </a:lnTo>
                  <a:lnTo>
                    <a:pt x="987" y="193"/>
                  </a:lnTo>
                  <a:lnTo>
                    <a:pt x="971" y="204"/>
                  </a:lnTo>
                  <a:lnTo>
                    <a:pt x="955" y="212"/>
                  </a:lnTo>
                  <a:lnTo>
                    <a:pt x="937" y="221"/>
                  </a:lnTo>
                  <a:lnTo>
                    <a:pt x="915" y="231"/>
                  </a:lnTo>
                  <a:lnTo>
                    <a:pt x="897" y="238"/>
                  </a:lnTo>
                  <a:lnTo>
                    <a:pt x="881" y="245"/>
                  </a:lnTo>
                  <a:lnTo>
                    <a:pt x="858" y="253"/>
                  </a:lnTo>
                  <a:lnTo>
                    <a:pt x="838" y="259"/>
                  </a:lnTo>
                  <a:lnTo>
                    <a:pt x="821" y="262"/>
                  </a:lnTo>
                  <a:lnTo>
                    <a:pt x="802" y="266"/>
                  </a:lnTo>
                  <a:lnTo>
                    <a:pt x="776" y="271"/>
                  </a:lnTo>
                  <a:lnTo>
                    <a:pt x="749" y="274"/>
                  </a:lnTo>
                  <a:lnTo>
                    <a:pt x="723" y="275"/>
                  </a:lnTo>
                  <a:lnTo>
                    <a:pt x="683" y="277"/>
                  </a:lnTo>
                  <a:lnTo>
                    <a:pt x="632" y="277"/>
                  </a:lnTo>
                  <a:lnTo>
                    <a:pt x="593" y="274"/>
                  </a:lnTo>
                  <a:lnTo>
                    <a:pt x="557" y="268"/>
                  </a:lnTo>
                  <a:lnTo>
                    <a:pt x="516" y="260"/>
                  </a:lnTo>
                  <a:lnTo>
                    <a:pt x="480" y="250"/>
                  </a:lnTo>
                  <a:lnTo>
                    <a:pt x="443" y="238"/>
                  </a:lnTo>
                  <a:lnTo>
                    <a:pt x="410" y="224"/>
                  </a:lnTo>
                  <a:lnTo>
                    <a:pt x="378" y="205"/>
                  </a:lnTo>
                  <a:lnTo>
                    <a:pt x="0" y="349"/>
                  </a:lnTo>
                  <a:lnTo>
                    <a:pt x="15" y="362"/>
                  </a:lnTo>
                  <a:lnTo>
                    <a:pt x="37" y="375"/>
                  </a:lnTo>
                  <a:lnTo>
                    <a:pt x="55" y="388"/>
                  </a:lnTo>
                  <a:lnTo>
                    <a:pt x="73" y="399"/>
                  </a:lnTo>
                  <a:lnTo>
                    <a:pt x="91" y="411"/>
                  </a:lnTo>
                  <a:lnTo>
                    <a:pt x="113" y="422"/>
                  </a:lnTo>
                  <a:lnTo>
                    <a:pt x="134" y="433"/>
                  </a:lnTo>
                  <a:lnTo>
                    <a:pt x="154" y="442"/>
                  </a:lnTo>
                  <a:lnTo>
                    <a:pt x="176" y="452"/>
                  </a:lnTo>
                  <a:lnTo>
                    <a:pt x="198" y="462"/>
                  </a:lnTo>
                  <a:lnTo>
                    <a:pt x="221" y="472"/>
                  </a:lnTo>
                  <a:lnTo>
                    <a:pt x="243" y="479"/>
                  </a:lnTo>
                  <a:lnTo>
                    <a:pt x="264" y="487"/>
                  </a:lnTo>
                  <a:lnTo>
                    <a:pt x="283" y="494"/>
                  </a:lnTo>
                  <a:lnTo>
                    <a:pt x="312" y="502"/>
                  </a:lnTo>
                  <a:lnTo>
                    <a:pt x="337" y="510"/>
                  </a:lnTo>
                  <a:lnTo>
                    <a:pt x="366" y="517"/>
                  </a:lnTo>
                  <a:lnTo>
                    <a:pt x="388" y="523"/>
                  </a:lnTo>
                  <a:lnTo>
                    <a:pt x="409" y="528"/>
                  </a:lnTo>
                  <a:lnTo>
                    <a:pt x="434" y="533"/>
                  </a:lnTo>
                  <a:lnTo>
                    <a:pt x="458" y="537"/>
                  </a:lnTo>
                  <a:lnTo>
                    <a:pt x="482" y="541"/>
                  </a:lnTo>
                  <a:lnTo>
                    <a:pt x="509" y="545"/>
                  </a:lnTo>
                  <a:lnTo>
                    <a:pt x="536" y="547"/>
                  </a:lnTo>
                  <a:lnTo>
                    <a:pt x="565" y="550"/>
                  </a:lnTo>
                  <a:lnTo>
                    <a:pt x="594" y="551"/>
                  </a:lnTo>
                  <a:lnTo>
                    <a:pt x="616" y="552"/>
                  </a:lnTo>
                  <a:lnTo>
                    <a:pt x="646" y="554"/>
                  </a:lnTo>
                  <a:lnTo>
                    <a:pt x="676" y="554"/>
                  </a:lnTo>
                  <a:lnTo>
                    <a:pt x="700" y="553"/>
                  </a:lnTo>
                  <a:lnTo>
                    <a:pt x="726" y="552"/>
                  </a:lnTo>
                  <a:lnTo>
                    <a:pt x="754" y="551"/>
                  </a:lnTo>
                  <a:lnTo>
                    <a:pt x="779" y="548"/>
                  </a:lnTo>
                  <a:lnTo>
                    <a:pt x="801" y="547"/>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45068" name="Freeform 24"/>
            <p:cNvSpPr>
              <a:spLocks/>
            </p:cNvSpPr>
            <p:nvPr/>
          </p:nvSpPr>
          <p:spPr bwMode="auto">
            <a:xfrm rot="-1431964">
              <a:off x="7358" y="9507"/>
              <a:ext cx="1260" cy="540"/>
            </a:xfrm>
            <a:custGeom>
              <a:avLst/>
              <a:gdLst>
                <a:gd name="T0" fmla="*/ 402 w 1597"/>
                <a:gd name="T1" fmla="*/ 502 h 555"/>
                <a:gd name="T2" fmla="*/ 424 w 1597"/>
                <a:gd name="T3" fmla="*/ 496 h 555"/>
                <a:gd name="T4" fmla="*/ 440 w 1597"/>
                <a:gd name="T5" fmla="*/ 492 h 555"/>
                <a:gd name="T6" fmla="*/ 458 w 1597"/>
                <a:gd name="T7" fmla="*/ 486 h 555"/>
                <a:gd name="T8" fmla="*/ 475 w 1597"/>
                <a:gd name="T9" fmla="*/ 478 h 555"/>
                <a:gd name="T10" fmla="*/ 495 w 1597"/>
                <a:gd name="T11" fmla="*/ 468 h 555"/>
                <a:gd name="T12" fmla="*/ 515 w 1597"/>
                <a:gd name="T13" fmla="*/ 458 h 555"/>
                <a:gd name="T14" fmla="*/ 534 w 1597"/>
                <a:gd name="T15" fmla="*/ 446 h 555"/>
                <a:gd name="T16" fmla="*/ 550 w 1597"/>
                <a:gd name="T17" fmla="*/ 434 h 555"/>
                <a:gd name="T18" fmla="*/ 566 w 1597"/>
                <a:gd name="T19" fmla="*/ 421 h 555"/>
                <a:gd name="T20" fmla="*/ 583 w 1597"/>
                <a:gd name="T21" fmla="*/ 405 h 555"/>
                <a:gd name="T22" fmla="*/ 600 w 1597"/>
                <a:gd name="T23" fmla="*/ 391 h 555"/>
                <a:gd name="T24" fmla="*/ 623 w 1597"/>
                <a:gd name="T25" fmla="*/ 367 h 555"/>
                <a:gd name="T26" fmla="*/ 646 w 1597"/>
                <a:gd name="T27" fmla="*/ 336 h 555"/>
                <a:gd name="T28" fmla="*/ 663 w 1597"/>
                <a:gd name="T29" fmla="*/ 311 h 555"/>
                <a:gd name="T30" fmla="*/ 681 w 1597"/>
                <a:gd name="T31" fmla="*/ 283 h 555"/>
                <a:gd name="T32" fmla="*/ 700 w 1597"/>
                <a:gd name="T33" fmla="*/ 249 h 555"/>
                <a:gd name="T34" fmla="*/ 701 w 1597"/>
                <a:gd name="T35" fmla="*/ 0 h 555"/>
                <a:gd name="T36" fmla="*/ 523 w 1597"/>
                <a:gd name="T37" fmla="*/ 122 h 555"/>
                <a:gd name="T38" fmla="*/ 507 w 1597"/>
                <a:gd name="T39" fmla="*/ 147 h 555"/>
                <a:gd name="T40" fmla="*/ 492 w 1597"/>
                <a:gd name="T41" fmla="*/ 169 h 555"/>
                <a:gd name="T42" fmla="*/ 477 w 1597"/>
                <a:gd name="T43" fmla="*/ 188 h 555"/>
                <a:gd name="T44" fmla="*/ 460 w 1597"/>
                <a:gd name="T45" fmla="*/ 203 h 555"/>
                <a:gd name="T46" fmla="*/ 441 w 1597"/>
                <a:gd name="T47" fmla="*/ 220 h 555"/>
                <a:gd name="T48" fmla="*/ 421 w 1597"/>
                <a:gd name="T49" fmla="*/ 233 h 555"/>
                <a:gd name="T50" fmla="*/ 403 w 1597"/>
                <a:gd name="T51" fmla="*/ 241 h 555"/>
                <a:gd name="T52" fmla="*/ 381 w 1597"/>
                <a:gd name="T53" fmla="*/ 250 h 555"/>
                <a:gd name="T54" fmla="*/ 355 w 1597"/>
                <a:gd name="T55" fmla="*/ 254 h 555"/>
                <a:gd name="T56" fmla="*/ 311 w 1597"/>
                <a:gd name="T57" fmla="*/ 256 h 555"/>
                <a:gd name="T58" fmla="*/ 273 w 1597"/>
                <a:gd name="T59" fmla="*/ 247 h 555"/>
                <a:gd name="T60" fmla="*/ 236 w 1597"/>
                <a:gd name="T61" fmla="*/ 230 h 555"/>
                <a:gd name="T62" fmla="*/ 201 w 1597"/>
                <a:gd name="T63" fmla="*/ 206 h 555"/>
                <a:gd name="T64" fmla="*/ 0 w 1597"/>
                <a:gd name="T65" fmla="*/ 322 h 555"/>
                <a:gd name="T66" fmla="*/ 18 w 1597"/>
                <a:gd name="T67" fmla="*/ 345 h 555"/>
                <a:gd name="T68" fmla="*/ 36 w 1597"/>
                <a:gd name="T69" fmla="*/ 368 h 555"/>
                <a:gd name="T70" fmla="*/ 55 w 1597"/>
                <a:gd name="T71" fmla="*/ 389 h 555"/>
                <a:gd name="T72" fmla="*/ 76 w 1597"/>
                <a:gd name="T73" fmla="*/ 407 h 555"/>
                <a:gd name="T74" fmla="*/ 97 w 1597"/>
                <a:gd name="T75" fmla="*/ 426 h 555"/>
                <a:gd name="T76" fmla="*/ 119 w 1597"/>
                <a:gd name="T77" fmla="*/ 441 h 555"/>
                <a:gd name="T78" fmla="*/ 139 w 1597"/>
                <a:gd name="T79" fmla="*/ 455 h 555"/>
                <a:gd name="T80" fmla="*/ 166 w 1597"/>
                <a:gd name="T81" fmla="*/ 470 h 555"/>
                <a:gd name="T82" fmla="*/ 190 w 1597"/>
                <a:gd name="T83" fmla="*/ 482 h 555"/>
                <a:gd name="T84" fmla="*/ 213 w 1597"/>
                <a:gd name="T85" fmla="*/ 491 h 555"/>
                <a:gd name="T86" fmla="*/ 237 w 1597"/>
                <a:gd name="T87" fmla="*/ 498 h 555"/>
                <a:gd name="T88" fmla="*/ 264 w 1597"/>
                <a:gd name="T89" fmla="*/ 504 h 555"/>
                <a:gd name="T90" fmla="*/ 292 w 1597"/>
                <a:gd name="T91" fmla="*/ 508 h 555"/>
                <a:gd name="T92" fmla="*/ 317 w 1597"/>
                <a:gd name="T93" fmla="*/ 510 h 555"/>
                <a:gd name="T94" fmla="*/ 344 w 1597"/>
                <a:gd name="T95" fmla="*/ 509 h 555"/>
                <a:gd name="T96" fmla="*/ 370 w 1597"/>
                <a:gd name="T97" fmla="*/ 508 h 555"/>
                <a:gd name="T98" fmla="*/ 394 w 1597"/>
                <a:gd name="T99" fmla="*/ 504 h 5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97" h="555">
                  <a:moveTo>
                    <a:pt x="801" y="547"/>
                  </a:moveTo>
                  <a:lnTo>
                    <a:pt x="818" y="545"/>
                  </a:lnTo>
                  <a:lnTo>
                    <a:pt x="840" y="542"/>
                  </a:lnTo>
                  <a:lnTo>
                    <a:pt x="862" y="539"/>
                  </a:lnTo>
                  <a:lnTo>
                    <a:pt x="878" y="537"/>
                  </a:lnTo>
                  <a:lnTo>
                    <a:pt x="896" y="534"/>
                  </a:lnTo>
                  <a:lnTo>
                    <a:pt x="914" y="531"/>
                  </a:lnTo>
                  <a:lnTo>
                    <a:pt x="932" y="527"/>
                  </a:lnTo>
                  <a:lnTo>
                    <a:pt x="948" y="524"/>
                  </a:lnTo>
                  <a:lnTo>
                    <a:pt x="967" y="519"/>
                  </a:lnTo>
                  <a:lnTo>
                    <a:pt x="990" y="514"/>
                  </a:lnTo>
                  <a:lnTo>
                    <a:pt x="1009" y="508"/>
                  </a:lnTo>
                  <a:lnTo>
                    <a:pt x="1028" y="502"/>
                  </a:lnTo>
                  <a:lnTo>
                    <a:pt x="1049" y="497"/>
                  </a:lnTo>
                  <a:lnTo>
                    <a:pt x="1068" y="490"/>
                  </a:lnTo>
                  <a:lnTo>
                    <a:pt x="1087" y="484"/>
                  </a:lnTo>
                  <a:lnTo>
                    <a:pt x="1103" y="477"/>
                  </a:lnTo>
                  <a:lnTo>
                    <a:pt x="1119" y="471"/>
                  </a:lnTo>
                  <a:lnTo>
                    <a:pt x="1135" y="463"/>
                  </a:lnTo>
                  <a:lnTo>
                    <a:pt x="1152" y="457"/>
                  </a:lnTo>
                  <a:lnTo>
                    <a:pt x="1171" y="449"/>
                  </a:lnTo>
                  <a:lnTo>
                    <a:pt x="1188" y="440"/>
                  </a:lnTo>
                  <a:lnTo>
                    <a:pt x="1205" y="431"/>
                  </a:lnTo>
                  <a:lnTo>
                    <a:pt x="1220" y="424"/>
                  </a:lnTo>
                  <a:lnTo>
                    <a:pt x="1245" y="411"/>
                  </a:lnTo>
                  <a:lnTo>
                    <a:pt x="1268" y="398"/>
                  </a:lnTo>
                  <a:lnTo>
                    <a:pt x="1291" y="382"/>
                  </a:lnTo>
                  <a:lnTo>
                    <a:pt x="1315" y="365"/>
                  </a:lnTo>
                  <a:lnTo>
                    <a:pt x="1331" y="352"/>
                  </a:lnTo>
                  <a:lnTo>
                    <a:pt x="1350" y="338"/>
                  </a:lnTo>
                  <a:lnTo>
                    <a:pt x="1369" y="322"/>
                  </a:lnTo>
                  <a:lnTo>
                    <a:pt x="1387" y="307"/>
                  </a:lnTo>
                  <a:lnTo>
                    <a:pt x="1403" y="290"/>
                  </a:lnTo>
                  <a:lnTo>
                    <a:pt x="1424" y="270"/>
                  </a:lnTo>
                  <a:lnTo>
                    <a:pt x="1596" y="336"/>
                  </a:lnTo>
                  <a:lnTo>
                    <a:pt x="1427" y="0"/>
                  </a:lnTo>
                  <a:lnTo>
                    <a:pt x="881" y="63"/>
                  </a:lnTo>
                  <a:lnTo>
                    <a:pt x="1065" y="132"/>
                  </a:lnTo>
                  <a:lnTo>
                    <a:pt x="1050" y="147"/>
                  </a:lnTo>
                  <a:lnTo>
                    <a:pt x="1033" y="159"/>
                  </a:lnTo>
                  <a:lnTo>
                    <a:pt x="1016" y="172"/>
                  </a:lnTo>
                  <a:lnTo>
                    <a:pt x="1000" y="184"/>
                  </a:lnTo>
                  <a:lnTo>
                    <a:pt x="987" y="193"/>
                  </a:lnTo>
                  <a:lnTo>
                    <a:pt x="971" y="204"/>
                  </a:lnTo>
                  <a:lnTo>
                    <a:pt x="955" y="212"/>
                  </a:lnTo>
                  <a:lnTo>
                    <a:pt x="937" y="221"/>
                  </a:lnTo>
                  <a:lnTo>
                    <a:pt x="915" y="231"/>
                  </a:lnTo>
                  <a:lnTo>
                    <a:pt x="897" y="238"/>
                  </a:lnTo>
                  <a:lnTo>
                    <a:pt x="881" y="245"/>
                  </a:lnTo>
                  <a:lnTo>
                    <a:pt x="858" y="253"/>
                  </a:lnTo>
                  <a:lnTo>
                    <a:pt x="838" y="259"/>
                  </a:lnTo>
                  <a:lnTo>
                    <a:pt x="821" y="262"/>
                  </a:lnTo>
                  <a:lnTo>
                    <a:pt x="802" y="266"/>
                  </a:lnTo>
                  <a:lnTo>
                    <a:pt x="776" y="271"/>
                  </a:lnTo>
                  <a:lnTo>
                    <a:pt x="749" y="274"/>
                  </a:lnTo>
                  <a:lnTo>
                    <a:pt x="723" y="275"/>
                  </a:lnTo>
                  <a:lnTo>
                    <a:pt x="683" y="277"/>
                  </a:lnTo>
                  <a:lnTo>
                    <a:pt x="632" y="277"/>
                  </a:lnTo>
                  <a:lnTo>
                    <a:pt x="593" y="274"/>
                  </a:lnTo>
                  <a:lnTo>
                    <a:pt x="557" y="268"/>
                  </a:lnTo>
                  <a:lnTo>
                    <a:pt x="516" y="260"/>
                  </a:lnTo>
                  <a:lnTo>
                    <a:pt x="480" y="250"/>
                  </a:lnTo>
                  <a:lnTo>
                    <a:pt x="443" y="238"/>
                  </a:lnTo>
                  <a:lnTo>
                    <a:pt x="410" y="224"/>
                  </a:lnTo>
                  <a:lnTo>
                    <a:pt x="378" y="205"/>
                  </a:lnTo>
                  <a:lnTo>
                    <a:pt x="0" y="349"/>
                  </a:lnTo>
                  <a:lnTo>
                    <a:pt x="15" y="362"/>
                  </a:lnTo>
                  <a:lnTo>
                    <a:pt x="37" y="375"/>
                  </a:lnTo>
                  <a:lnTo>
                    <a:pt x="55" y="388"/>
                  </a:lnTo>
                  <a:lnTo>
                    <a:pt x="73" y="399"/>
                  </a:lnTo>
                  <a:lnTo>
                    <a:pt x="91" y="411"/>
                  </a:lnTo>
                  <a:lnTo>
                    <a:pt x="113" y="422"/>
                  </a:lnTo>
                  <a:lnTo>
                    <a:pt x="134" y="433"/>
                  </a:lnTo>
                  <a:lnTo>
                    <a:pt x="154" y="442"/>
                  </a:lnTo>
                  <a:lnTo>
                    <a:pt x="176" y="452"/>
                  </a:lnTo>
                  <a:lnTo>
                    <a:pt x="198" y="462"/>
                  </a:lnTo>
                  <a:lnTo>
                    <a:pt x="221" y="472"/>
                  </a:lnTo>
                  <a:lnTo>
                    <a:pt x="243" y="479"/>
                  </a:lnTo>
                  <a:lnTo>
                    <a:pt x="264" y="487"/>
                  </a:lnTo>
                  <a:lnTo>
                    <a:pt x="283" y="494"/>
                  </a:lnTo>
                  <a:lnTo>
                    <a:pt x="312" y="502"/>
                  </a:lnTo>
                  <a:lnTo>
                    <a:pt x="337" y="510"/>
                  </a:lnTo>
                  <a:lnTo>
                    <a:pt x="366" y="517"/>
                  </a:lnTo>
                  <a:lnTo>
                    <a:pt x="388" y="523"/>
                  </a:lnTo>
                  <a:lnTo>
                    <a:pt x="409" y="528"/>
                  </a:lnTo>
                  <a:lnTo>
                    <a:pt x="434" y="533"/>
                  </a:lnTo>
                  <a:lnTo>
                    <a:pt x="458" y="537"/>
                  </a:lnTo>
                  <a:lnTo>
                    <a:pt x="482" y="541"/>
                  </a:lnTo>
                  <a:lnTo>
                    <a:pt x="509" y="545"/>
                  </a:lnTo>
                  <a:lnTo>
                    <a:pt x="536" y="547"/>
                  </a:lnTo>
                  <a:lnTo>
                    <a:pt x="565" y="550"/>
                  </a:lnTo>
                  <a:lnTo>
                    <a:pt x="594" y="551"/>
                  </a:lnTo>
                  <a:lnTo>
                    <a:pt x="616" y="552"/>
                  </a:lnTo>
                  <a:lnTo>
                    <a:pt x="646" y="554"/>
                  </a:lnTo>
                  <a:lnTo>
                    <a:pt x="676" y="554"/>
                  </a:lnTo>
                  <a:lnTo>
                    <a:pt x="700" y="553"/>
                  </a:lnTo>
                  <a:lnTo>
                    <a:pt x="726" y="552"/>
                  </a:lnTo>
                  <a:lnTo>
                    <a:pt x="754" y="551"/>
                  </a:lnTo>
                  <a:lnTo>
                    <a:pt x="779" y="548"/>
                  </a:lnTo>
                  <a:lnTo>
                    <a:pt x="801" y="547"/>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sp>
          <p:nvSpPr>
            <p:cNvPr id="45069" name="Freeform 25"/>
            <p:cNvSpPr>
              <a:spLocks/>
            </p:cNvSpPr>
            <p:nvPr/>
          </p:nvSpPr>
          <p:spPr bwMode="auto">
            <a:xfrm rot="-7743299">
              <a:off x="7358" y="6940"/>
              <a:ext cx="1260" cy="540"/>
            </a:xfrm>
            <a:custGeom>
              <a:avLst/>
              <a:gdLst>
                <a:gd name="T0" fmla="*/ 402 w 1597"/>
                <a:gd name="T1" fmla="*/ 502 h 555"/>
                <a:gd name="T2" fmla="*/ 424 w 1597"/>
                <a:gd name="T3" fmla="*/ 496 h 555"/>
                <a:gd name="T4" fmla="*/ 440 w 1597"/>
                <a:gd name="T5" fmla="*/ 492 h 555"/>
                <a:gd name="T6" fmla="*/ 458 w 1597"/>
                <a:gd name="T7" fmla="*/ 486 h 555"/>
                <a:gd name="T8" fmla="*/ 475 w 1597"/>
                <a:gd name="T9" fmla="*/ 478 h 555"/>
                <a:gd name="T10" fmla="*/ 495 w 1597"/>
                <a:gd name="T11" fmla="*/ 468 h 555"/>
                <a:gd name="T12" fmla="*/ 515 w 1597"/>
                <a:gd name="T13" fmla="*/ 458 h 555"/>
                <a:gd name="T14" fmla="*/ 534 w 1597"/>
                <a:gd name="T15" fmla="*/ 446 h 555"/>
                <a:gd name="T16" fmla="*/ 550 w 1597"/>
                <a:gd name="T17" fmla="*/ 434 h 555"/>
                <a:gd name="T18" fmla="*/ 566 w 1597"/>
                <a:gd name="T19" fmla="*/ 421 h 555"/>
                <a:gd name="T20" fmla="*/ 583 w 1597"/>
                <a:gd name="T21" fmla="*/ 405 h 555"/>
                <a:gd name="T22" fmla="*/ 600 w 1597"/>
                <a:gd name="T23" fmla="*/ 391 h 555"/>
                <a:gd name="T24" fmla="*/ 623 w 1597"/>
                <a:gd name="T25" fmla="*/ 367 h 555"/>
                <a:gd name="T26" fmla="*/ 646 w 1597"/>
                <a:gd name="T27" fmla="*/ 336 h 555"/>
                <a:gd name="T28" fmla="*/ 663 w 1597"/>
                <a:gd name="T29" fmla="*/ 311 h 555"/>
                <a:gd name="T30" fmla="*/ 681 w 1597"/>
                <a:gd name="T31" fmla="*/ 283 h 555"/>
                <a:gd name="T32" fmla="*/ 700 w 1597"/>
                <a:gd name="T33" fmla="*/ 249 h 555"/>
                <a:gd name="T34" fmla="*/ 701 w 1597"/>
                <a:gd name="T35" fmla="*/ 0 h 555"/>
                <a:gd name="T36" fmla="*/ 523 w 1597"/>
                <a:gd name="T37" fmla="*/ 122 h 555"/>
                <a:gd name="T38" fmla="*/ 507 w 1597"/>
                <a:gd name="T39" fmla="*/ 147 h 555"/>
                <a:gd name="T40" fmla="*/ 492 w 1597"/>
                <a:gd name="T41" fmla="*/ 169 h 555"/>
                <a:gd name="T42" fmla="*/ 477 w 1597"/>
                <a:gd name="T43" fmla="*/ 188 h 555"/>
                <a:gd name="T44" fmla="*/ 460 w 1597"/>
                <a:gd name="T45" fmla="*/ 203 h 555"/>
                <a:gd name="T46" fmla="*/ 441 w 1597"/>
                <a:gd name="T47" fmla="*/ 220 h 555"/>
                <a:gd name="T48" fmla="*/ 421 w 1597"/>
                <a:gd name="T49" fmla="*/ 233 h 555"/>
                <a:gd name="T50" fmla="*/ 403 w 1597"/>
                <a:gd name="T51" fmla="*/ 241 h 555"/>
                <a:gd name="T52" fmla="*/ 381 w 1597"/>
                <a:gd name="T53" fmla="*/ 250 h 555"/>
                <a:gd name="T54" fmla="*/ 355 w 1597"/>
                <a:gd name="T55" fmla="*/ 254 h 555"/>
                <a:gd name="T56" fmla="*/ 311 w 1597"/>
                <a:gd name="T57" fmla="*/ 256 h 555"/>
                <a:gd name="T58" fmla="*/ 273 w 1597"/>
                <a:gd name="T59" fmla="*/ 247 h 555"/>
                <a:gd name="T60" fmla="*/ 236 w 1597"/>
                <a:gd name="T61" fmla="*/ 230 h 555"/>
                <a:gd name="T62" fmla="*/ 201 w 1597"/>
                <a:gd name="T63" fmla="*/ 206 h 555"/>
                <a:gd name="T64" fmla="*/ 0 w 1597"/>
                <a:gd name="T65" fmla="*/ 322 h 555"/>
                <a:gd name="T66" fmla="*/ 18 w 1597"/>
                <a:gd name="T67" fmla="*/ 345 h 555"/>
                <a:gd name="T68" fmla="*/ 36 w 1597"/>
                <a:gd name="T69" fmla="*/ 368 h 555"/>
                <a:gd name="T70" fmla="*/ 55 w 1597"/>
                <a:gd name="T71" fmla="*/ 389 h 555"/>
                <a:gd name="T72" fmla="*/ 76 w 1597"/>
                <a:gd name="T73" fmla="*/ 407 h 555"/>
                <a:gd name="T74" fmla="*/ 97 w 1597"/>
                <a:gd name="T75" fmla="*/ 426 h 555"/>
                <a:gd name="T76" fmla="*/ 119 w 1597"/>
                <a:gd name="T77" fmla="*/ 441 h 555"/>
                <a:gd name="T78" fmla="*/ 139 w 1597"/>
                <a:gd name="T79" fmla="*/ 455 h 555"/>
                <a:gd name="T80" fmla="*/ 166 w 1597"/>
                <a:gd name="T81" fmla="*/ 470 h 555"/>
                <a:gd name="T82" fmla="*/ 190 w 1597"/>
                <a:gd name="T83" fmla="*/ 482 h 555"/>
                <a:gd name="T84" fmla="*/ 213 w 1597"/>
                <a:gd name="T85" fmla="*/ 491 h 555"/>
                <a:gd name="T86" fmla="*/ 237 w 1597"/>
                <a:gd name="T87" fmla="*/ 498 h 555"/>
                <a:gd name="T88" fmla="*/ 264 w 1597"/>
                <a:gd name="T89" fmla="*/ 504 h 555"/>
                <a:gd name="T90" fmla="*/ 292 w 1597"/>
                <a:gd name="T91" fmla="*/ 508 h 555"/>
                <a:gd name="T92" fmla="*/ 317 w 1597"/>
                <a:gd name="T93" fmla="*/ 510 h 555"/>
                <a:gd name="T94" fmla="*/ 344 w 1597"/>
                <a:gd name="T95" fmla="*/ 509 h 555"/>
                <a:gd name="T96" fmla="*/ 370 w 1597"/>
                <a:gd name="T97" fmla="*/ 508 h 555"/>
                <a:gd name="T98" fmla="*/ 394 w 1597"/>
                <a:gd name="T99" fmla="*/ 504 h 5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97" h="555">
                  <a:moveTo>
                    <a:pt x="801" y="547"/>
                  </a:moveTo>
                  <a:lnTo>
                    <a:pt x="818" y="545"/>
                  </a:lnTo>
                  <a:lnTo>
                    <a:pt x="840" y="542"/>
                  </a:lnTo>
                  <a:lnTo>
                    <a:pt x="862" y="539"/>
                  </a:lnTo>
                  <a:lnTo>
                    <a:pt x="878" y="537"/>
                  </a:lnTo>
                  <a:lnTo>
                    <a:pt x="896" y="534"/>
                  </a:lnTo>
                  <a:lnTo>
                    <a:pt x="914" y="531"/>
                  </a:lnTo>
                  <a:lnTo>
                    <a:pt x="932" y="527"/>
                  </a:lnTo>
                  <a:lnTo>
                    <a:pt x="948" y="524"/>
                  </a:lnTo>
                  <a:lnTo>
                    <a:pt x="967" y="519"/>
                  </a:lnTo>
                  <a:lnTo>
                    <a:pt x="990" y="514"/>
                  </a:lnTo>
                  <a:lnTo>
                    <a:pt x="1009" y="508"/>
                  </a:lnTo>
                  <a:lnTo>
                    <a:pt x="1028" y="502"/>
                  </a:lnTo>
                  <a:lnTo>
                    <a:pt x="1049" y="497"/>
                  </a:lnTo>
                  <a:lnTo>
                    <a:pt x="1068" y="490"/>
                  </a:lnTo>
                  <a:lnTo>
                    <a:pt x="1087" y="484"/>
                  </a:lnTo>
                  <a:lnTo>
                    <a:pt x="1103" y="477"/>
                  </a:lnTo>
                  <a:lnTo>
                    <a:pt x="1119" y="471"/>
                  </a:lnTo>
                  <a:lnTo>
                    <a:pt x="1135" y="463"/>
                  </a:lnTo>
                  <a:lnTo>
                    <a:pt x="1152" y="457"/>
                  </a:lnTo>
                  <a:lnTo>
                    <a:pt x="1171" y="449"/>
                  </a:lnTo>
                  <a:lnTo>
                    <a:pt x="1188" y="440"/>
                  </a:lnTo>
                  <a:lnTo>
                    <a:pt x="1205" y="431"/>
                  </a:lnTo>
                  <a:lnTo>
                    <a:pt x="1220" y="424"/>
                  </a:lnTo>
                  <a:lnTo>
                    <a:pt x="1245" y="411"/>
                  </a:lnTo>
                  <a:lnTo>
                    <a:pt x="1268" y="398"/>
                  </a:lnTo>
                  <a:lnTo>
                    <a:pt x="1291" y="382"/>
                  </a:lnTo>
                  <a:lnTo>
                    <a:pt x="1315" y="365"/>
                  </a:lnTo>
                  <a:lnTo>
                    <a:pt x="1331" y="352"/>
                  </a:lnTo>
                  <a:lnTo>
                    <a:pt x="1350" y="338"/>
                  </a:lnTo>
                  <a:lnTo>
                    <a:pt x="1369" y="322"/>
                  </a:lnTo>
                  <a:lnTo>
                    <a:pt x="1387" y="307"/>
                  </a:lnTo>
                  <a:lnTo>
                    <a:pt x="1403" y="290"/>
                  </a:lnTo>
                  <a:lnTo>
                    <a:pt x="1424" y="270"/>
                  </a:lnTo>
                  <a:lnTo>
                    <a:pt x="1596" y="336"/>
                  </a:lnTo>
                  <a:lnTo>
                    <a:pt x="1427" y="0"/>
                  </a:lnTo>
                  <a:lnTo>
                    <a:pt x="881" y="63"/>
                  </a:lnTo>
                  <a:lnTo>
                    <a:pt x="1065" y="132"/>
                  </a:lnTo>
                  <a:lnTo>
                    <a:pt x="1050" y="147"/>
                  </a:lnTo>
                  <a:lnTo>
                    <a:pt x="1033" y="159"/>
                  </a:lnTo>
                  <a:lnTo>
                    <a:pt x="1016" y="172"/>
                  </a:lnTo>
                  <a:lnTo>
                    <a:pt x="1000" y="184"/>
                  </a:lnTo>
                  <a:lnTo>
                    <a:pt x="987" y="193"/>
                  </a:lnTo>
                  <a:lnTo>
                    <a:pt x="971" y="204"/>
                  </a:lnTo>
                  <a:lnTo>
                    <a:pt x="955" y="212"/>
                  </a:lnTo>
                  <a:lnTo>
                    <a:pt x="937" y="221"/>
                  </a:lnTo>
                  <a:lnTo>
                    <a:pt x="915" y="231"/>
                  </a:lnTo>
                  <a:lnTo>
                    <a:pt x="897" y="238"/>
                  </a:lnTo>
                  <a:lnTo>
                    <a:pt x="881" y="245"/>
                  </a:lnTo>
                  <a:lnTo>
                    <a:pt x="858" y="253"/>
                  </a:lnTo>
                  <a:lnTo>
                    <a:pt x="838" y="259"/>
                  </a:lnTo>
                  <a:lnTo>
                    <a:pt x="821" y="262"/>
                  </a:lnTo>
                  <a:lnTo>
                    <a:pt x="802" y="266"/>
                  </a:lnTo>
                  <a:lnTo>
                    <a:pt x="776" y="271"/>
                  </a:lnTo>
                  <a:lnTo>
                    <a:pt x="749" y="274"/>
                  </a:lnTo>
                  <a:lnTo>
                    <a:pt x="723" y="275"/>
                  </a:lnTo>
                  <a:lnTo>
                    <a:pt x="683" y="277"/>
                  </a:lnTo>
                  <a:lnTo>
                    <a:pt x="632" y="277"/>
                  </a:lnTo>
                  <a:lnTo>
                    <a:pt x="593" y="274"/>
                  </a:lnTo>
                  <a:lnTo>
                    <a:pt x="557" y="268"/>
                  </a:lnTo>
                  <a:lnTo>
                    <a:pt x="516" y="260"/>
                  </a:lnTo>
                  <a:lnTo>
                    <a:pt x="480" y="250"/>
                  </a:lnTo>
                  <a:lnTo>
                    <a:pt x="443" y="238"/>
                  </a:lnTo>
                  <a:lnTo>
                    <a:pt x="410" y="224"/>
                  </a:lnTo>
                  <a:lnTo>
                    <a:pt x="378" y="205"/>
                  </a:lnTo>
                  <a:lnTo>
                    <a:pt x="0" y="349"/>
                  </a:lnTo>
                  <a:lnTo>
                    <a:pt x="15" y="362"/>
                  </a:lnTo>
                  <a:lnTo>
                    <a:pt x="37" y="375"/>
                  </a:lnTo>
                  <a:lnTo>
                    <a:pt x="55" y="388"/>
                  </a:lnTo>
                  <a:lnTo>
                    <a:pt x="73" y="399"/>
                  </a:lnTo>
                  <a:lnTo>
                    <a:pt x="91" y="411"/>
                  </a:lnTo>
                  <a:lnTo>
                    <a:pt x="113" y="422"/>
                  </a:lnTo>
                  <a:lnTo>
                    <a:pt x="134" y="433"/>
                  </a:lnTo>
                  <a:lnTo>
                    <a:pt x="154" y="442"/>
                  </a:lnTo>
                  <a:lnTo>
                    <a:pt x="176" y="452"/>
                  </a:lnTo>
                  <a:lnTo>
                    <a:pt x="198" y="462"/>
                  </a:lnTo>
                  <a:lnTo>
                    <a:pt x="221" y="472"/>
                  </a:lnTo>
                  <a:lnTo>
                    <a:pt x="243" y="479"/>
                  </a:lnTo>
                  <a:lnTo>
                    <a:pt x="264" y="487"/>
                  </a:lnTo>
                  <a:lnTo>
                    <a:pt x="283" y="494"/>
                  </a:lnTo>
                  <a:lnTo>
                    <a:pt x="312" y="502"/>
                  </a:lnTo>
                  <a:lnTo>
                    <a:pt x="337" y="510"/>
                  </a:lnTo>
                  <a:lnTo>
                    <a:pt x="366" y="517"/>
                  </a:lnTo>
                  <a:lnTo>
                    <a:pt x="388" y="523"/>
                  </a:lnTo>
                  <a:lnTo>
                    <a:pt x="409" y="528"/>
                  </a:lnTo>
                  <a:lnTo>
                    <a:pt x="434" y="533"/>
                  </a:lnTo>
                  <a:lnTo>
                    <a:pt x="458" y="537"/>
                  </a:lnTo>
                  <a:lnTo>
                    <a:pt x="482" y="541"/>
                  </a:lnTo>
                  <a:lnTo>
                    <a:pt x="509" y="545"/>
                  </a:lnTo>
                  <a:lnTo>
                    <a:pt x="536" y="547"/>
                  </a:lnTo>
                  <a:lnTo>
                    <a:pt x="565" y="550"/>
                  </a:lnTo>
                  <a:lnTo>
                    <a:pt x="594" y="551"/>
                  </a:lnTo>
                  <a:lnTo>
                    <a:pt x="616" y="552"/>
                  </a:lnTo>
                  <a:lnTo>
                    <a:pt x="646" y="554"/>
                  </a:lnTo>
                  <a:lnTo>
                    <a:pt x="676" y="554"/>
                  </a:lnTo>
                  <a:lnTo>
                    <a:pt x="700" y="553"/>
                  </a:lnTo>
                  <a:lnTo>
                    <a:pt x="726" y="552"/>
                  </a:lnTo>
                  <a:lnTo>
                    <a:pt x="754" y="551"/>
                  </a:lnTo>
                  <a:lnTo>
                    <a:pt x="779" y="548"/>
                  </a:lnTo>
                  <a:lnTo>
                    <a:pt x="801" y="547"/>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MX"/>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6" name="CuadroTexto 5"/>
          <p:cNvSpPr txBox="1"/>
          <p:nvPr/>
        </p:nvSpPr>
        <p:spPr>
          <a:xfrm>
            <a:off x="565150" y="1298575"/>
            <a:ext cx="7758113" cy="1108075"/>
          </a:xfrm>
          <a:prstGeom prst="rect">
            <a:avLst/>
          </a:prstGeom>
          <a:noFill/>
        </p:spPr>
        <p:txBody>
          <a:bodyPr>
            <a:spAutoFit/>
          </a:bodyPr>
          <a:lstStyle/>
          <a:p>
            <a:pPr algn="ctr">
              <a:defRPr/>
            </a:pPr>
            <a:r>
              <a:rPr lang="es-MX" sz="2200" dirty="0">
                <a:effectLst>
                  <a:outerShdw blurRad="38100" dist="38100" dir="2700000" algn="tl">
                    <a:srgbClr val="000000">
                      <a:alpha val="43137"/>
                    </a:srgbClr>
                  </a:outerShdw>
                </a:effectLst>
              </a:rPr>
              <a:t>El </a:t>
            </a:r>
            <a:r>
              <a:rPr lang="es-MX" sz="2200" dirty="0" err="1">
                <a:effectLst>
                  <a:outerShdw blurRad="38100" dist="38100" dir="2700000" algn="tl">
                    <a:srgbClr val="000000">
                      <a:alpha val="43137"/>
                    </a:srgbClr>
                  </a:outerShdw>
                </a:effectLst>
              </a:rPr>
              <a:t>MEVyT</a:t>
            </a:r>
            <a:endParaRPr lang="es-MX" sz="2200" dirty="0">
              <a:effectLst>
                <a:outerShdw blurRad="38100" dist="38100" dir="2700000" algn="tl">
                  <a:srgbClr val="000000">
                    <a:alpha val="43137"/>
                  </a:srgbClr>
                </a:outerShdw>
              </a:effectLst>
            </a:endParaRPr>
          </a:p>
          <a:p>
            <a:pPr>
              <a:defRPr/>
            </a:pPr>
            <a:r>
              <a:rPr lang="es-MX" sz="2200" dirty="0"/>
              <a:t>Tiene como columna principal el reconocimiento de su </a:t>
            </a:r>
            <a:r>
              <a:rPr lang="es-MX" sz="2200" b="1" dirty="0">
                <a:effectLst>
                  <a:outerShdw blurRad="38100" dist="38100" dir="2700000" algn="tl">
                    <a:srgbClr val="000000">
                      <a:alpha val="43137"/>
                    </a:srgbClr>
                  </a:outerShdw>
                </a:effectLst>
              </a:rPr>
              <a:t>población objetivo:</a:t>
            </a:r>
          </a:p>
        </p:txBody>
      </p:sp>
      <p:sp>
        <p:nvSpPr>
          <p:cNvPr id="10" name="Pentágono 9"/>
          <p:cNvSpPr/>
          <p:nvPr/>
        </p:nvSpPr>
        <p:spPr>
          <a:xfrm>
            <a:off x="565150" y="2362200"/>
            <a:ext cx="8116888" cy="962025"/>
          </a:xfrm>
          <a:prstGeom prst="homePlat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MX" dirty="0"/>
              <a:t>Personas jóvenes y adultas cuya etapa de vida abarca una amplia diversidad de experiencias personales, laborales, sociales y necesidades específicas. </a:t>
            </a:r>
          </a:p>
        </p:txBody>
      </p:sp>
      <p:sp>
        <p:nvSpPr>
          <p:cNvPr id="11" name="Pentágono 10"/>
          <p:cNvSpPr/>
          <p:nvPr/>
        </p:nvSpPr>
        <p:spPr>
          <a:xfrm>
            <a:off x="565150" y="3506788"/>
            <a:ext cx="8116888" cy="1357312"/>
          </a:xfrm>
          <a:prstGeom prst="homePlat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s-MX" dirty="0"/>
              <a:t>Sectores de población que han participado en procesos formativos; en espacios formales, no formales, e informales; y desde ahí han construido herramientas, estrategias para decidir y actuar en determinados contextos. </a:t>
            </a:r>
          </a:p>
        </p:txBody>
      </p:sp>
      <p:sp>
        <p:nvSpPr>
          <p:cNvPr id="12" name="Pentágono 11"/>
          <p:cNvSpPr/>
          <p:nvPr/>
        </p:nvSpPr>
        <p:spPr>
          <a:xfrm>
            <a:off x="565150" y="5006975"/>
            <a:ext cx="8116888" cy="1063625"/>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MX" dirty="0"/>
              <a:t>Personas jóvenes y adultas que provienen de experiencias de abandono o de exclusión, no solo educativa, sino con frecuencia también social, económica y cultural.</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2" name="CuadroTexto 1"/>
          <p:cNvSpPr txBox="1"/>
          <p:nvPr/>
        </p:nvSpPr>
        <p:spPr>
          <a:xfrm>
            <a:off x="461963" y="1338263"/>
            <a:ext cx="5184775" cy="431800"/>
          </a:xfrm>
          <a:prstGeom prst="rect">
            <a:avLst/>
          </a:prstGeom>
          <a:noFill/>
        </p:spPr>
        <p:txBody>
          <a:bodyPr>
            <a:spAutoFit/>
          </a:bodyPr>
          <a:lstStyle/>
          <a:p>
            <a:pPr>
              <a:defRPr/>
            </a:pPr>
            <a:r>
              <a:rPr lang="es-MX" sz="2200" b="1" dirty="0">
                <a:effectLst>
                  <a:outerShdw blurRad="38100" dist="38100" dir="2700000" algn="tl">
                    <a:srgbClr val="000000">
                      <a:alpha val="43137"/>
                    </a:srgbClr>
                  </a:outerShdw>
                </a:effectLst>
              </a:rPr>
              <a:t>El sentido de la evaluación en el </a:t>
            </a:r>
            <a:r>
              <a:rPr lang="es-MX" sz="2200" b="1" dirty="0" err="1">
                <a:effectLst>
                  <a:outerShdw blurRad="38100" dist="38100" dir="2700000" algn="tl">
                    <a:srgbClr val="000000">
                      <a:alpha val="43137"/>
                    </a:srgbClr>
                  </a:outerShdw>
                </a:effectLst>
              </a:rPr>
              <a:t>MEVyT</a:t>
            </a:r>
            <a:endParaRPr lang="es-MX" sz="2200" b="1" dirty="0">
              <a:effectLst>
                <a:outerShdw blurRad="38100" dist="38100" dir="2700000" algn="tl">
                  <a:srgbClr val="000000">
                    <a:alpha val="43137"/>
                  </a:srgbClr>
                </a:outerShdw>
              </a:effectLst>
            </a:endParaRPr>
          </a:p>
        </p:txBody>
      </p:sp>
      <p:sp>
        <p:nvSpPr>
          <p:cNvPr id="46084" name="CuadroTexto 2"/>
          <p:cNvSpPr txBox="1">
            <a:spLocks noChangeArrowheads="1"/>
          </p:cNvSpPr>
          <p:nvPr/>
        </p:nvSpPr>
        <p:spPr bwMode="auto">
          <a:xfrm>
            <a:off x="696913" y="1800225"/>
            <a:ext cx="7716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sz="2000">
                <a:solidFill>
                  <a:schemeClr val="tx1"/>
                </a:solidFill>
                <a:latin typeface="Calibri" pitchFamily="34" charset="0"/>
              </a:rPr>
              <a:t>Integra propósito, tipos y estrategias utilizadas en la educación formal articulándola con interpretaciones específicas y formas innovadoras de participación.</a:t>
            </a:r>
          </a:p>
        </p:txBody>
      </p:sp>
      <p:sp>
        <p:nvSpPr>
          <p:cNvPr id="5" name="Redondear rectángulo de esquina diagonal 4"/>
          <p:cNvSpPr/>
          <p:nvPr/>
        </p:nvSpPr>
        <p:spPr>
          <a:xfrm>
            <a:off x="1093509" y="3535051"/>
            <a:ext cx="3129699" cy="2526383"/>
          </a:xfrm>
          <a:prstGeom prst="round2DiagRect">
            <a:avLst/>
          </a:prstGeom>
          <a:scene3d>
            <a:camera prst="perspectiveAbove"/>
            <a:lightRig rig="threePt" dir="tl"/>
          </a:scene3d>
          <a:sp3d prstMaterial="plastic">
            <a:bevelT w="0" h="0"/>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MX" b="1" dirty="0"/>
              <a:t>En términos de propósitos:</a:t>
            </a:r>
          </a:p>
          <a:p>
            <a:pPr algn="ctr">
              <a:defRPr/>
            </a:pPr>
            <a:r>
              <a:rPr lang="es-MX" dirty="0"/>
              <a:t>Tiene la intención de reconocer y valorar el grado de avance y logros.</a:t>
            </a:r>
          </a:p>
          <a:p>
            <a:pPr algn="ctr">
              <a:defRPr/>
            </a:pPr>
            <a:r>
              <a:rPr lang="es-MX" dirty="0"/>
              <a:t>Es una herramienta institucional para la acreditación. </a:t>
            </a:r>
          </a:p>
        </p:txBody>
      </p:sp>
      <p:sp>
        <p:nvSpPr>
          <p:cNvPr id="6" name="Redondear rectángulo de esquina diagonal 5"/>
          <p:cNvSpPr/>
          <p:nvPr/>
        </p:nvSpPr>
        <p:spPr>
          <a:xfrm>
            <a:off x="5016631" y="2725917"/>
            <a:ext cx="3129699" cy="2526383"/>
          </a:xfrm>
          <a:prstGeom prst="round2DiagRect">
            <a:avLst/>
          </a:prstGeom>
          <a:scene3d>
            <a:camera prst="perspectiveAbove"/>
            <a:lightRig rig="threePt" dir="tl"/>
          </a:scene3d>
          <a:sp3d prstMaterial="plastic">
            <a:bevelT w="0" h="0"/>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MX" b="1" dirty="0"/>
              <a:t>En términos de sus momentos:</a:t>
            </a:r>
          </a:p>
          <a:p>
            <a:pPr algn="ctr">
              <a:defRPr/>
            </a:pPr>
            <a:r>
              <a:rPr lang="es-MX" dirty="0"/>
              <a:t>Es entendida como proceso formante que realimenta el aprendizaje (inicio, durante y término)</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6" name="Redondear rectángulo de esquina diagonal 5"/>
          <p:cNvSpPr/>
          <p:nvPr/>
        </p:nvSpPr>
        <p:spPr>
          <a:xfrm>
            <a:off x="1378599" y="1787237"/>
            <a:ext cx="6338384" cy="3465064"/>
          </a:xfrm>
          <a:prstGeom prst="round2DiagRect">
            <a:avLst/>
          </a:prstGeom>
          <a:noFill/>
          <a:scene3d>
            <a:camera prst="perspectiveAbove"/>
            <a:lightRig rig="threePt" dir="tl"/>
          </a:scene3d>
          <a:sp3d prstMaterial="plastic">
            <a:bevelT w="0" h="0"/>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MX" sz="6000" b="1" dirty="0">
                <a:solidFill>
                  <a:srgbClr val="FF9966"/>
                </a:solidFill>
                <a:latin typeface="+mj-lt"/>
              </a:rPr>
              <a:t>¡G R A C I A S!</a:t>
            </a:r>
            <a:endParaRPr lang="es-MX" sz="6000" dirty="0">
              <a:solidFill>
                <a:srgbClr val="FF9966"/>
              </a:solidFill>
              <a:latin typeface="+mj-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 name="CuadroTexto 2"/>
          <p:cNvSpPr txBox="1"/>
          <p:nvPr/>
        </p:nvSpPr>
        <p:spPr>
          <a:xfrm>
            <a:off x="1706252" y="1452061"/>
            <a:ext cx="5618375" cy="430887"/>
          </a:xfrm>
          <a:prstGeom prst="rect">
            <a:avLst/>
          </a:prstGeom>
          <a:noFill/>
        </p:spPr>
        <p:txBody>
          <a:bodyPr>
            <a:spAutoFit/>
          </a:bodyPr>
          <a:lstStyle/>
          <a:p>
            <a:pPr>
              <a:defRPr/>
            </a:pPr>
            <a:r>
              <a:rPr lang="es-MX"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La educación y el aprendizaje en el </a:t>
            </a:r>
            <a:r>
              <a:rPr lang="es-MX" sz="2200" b="1" dirty="0" err="1">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MEVyT</a:t>
            </a:r>
            <a:endParaRPr lang="es-MX" sz="22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9460" name="CuadroTexto 4"/>
          <p:cNvSpPr txBox="1">
            <a:spLocks noChangeArrowheads="1"/>
          </p:cNvSpPr>
          <p:nvPr/>
        </p:nvSpPr>
        <p:spPr bwMode="auto">
          <a:xfrm>
            <a:off x="669925" y="1960563"/>
            <a:ext cx="78422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sz="2200">
                <a:solidFill>
                  <a:schemeClr val="tx1"/>
                </a:solidFill>
                <a:latin typeface="Calibri" pitchFamily="34" charset="0"/>
              </a:rPr>
              <a:t>El marco conceptual del MEVyT recoge los planteamientos que sustentan la educación pública en México.  </a:t>
            </a:r>
          </a:p>
        </p:txBody>
      </p:sp>
      <p:sp>
        <p:nvSpPr>
          <p:cNvPr id="7" name="CuadroTexto 6"/>
          <p:cNvSpPr txBox="1"/>
          <p:nvPr/>
        </p:nvSpPr>
        <p:spPr>
          <a:xfrm>
            <a:off x="1366838" y="2930525"/>
            <a:ext cx="7145337" cy="858838"/>
          </a:xfrm>
          <a:prstGeom prst="frame">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MX" dirty="0"/>
              <a:t>El artículo 3º de la Constitución Política de los Estados Unidos Mexicanos</a:t>
            </a:r>
          </a:p>
        </p:txBody>
      </p:sp>
      <p:sp>
        <p:nvSpPr>
          <p:cNvPr id="13" name="CuadroTexto 12"/>
          <p:cNvSpPr txBox="1"/>
          <p:nvPr/>
        </p:nvSpPr>
        <p:spPr>
          <a:xfrm>
            <a:off x="1366838" y="4016375"/>
            <a:ext cx="2970212" cy="490538"/>
          </a:xfrm>
          <a:prstGeom prst="frame">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s-MX" dirty="0"/>
              <a:t>Ley General de Educación </a:t>
            </a:r>
          </a:p>
        </p:txBody>
      </p:sp>
      <p:sp>
        <p:nvSpPr>
          <p:cNvPr id="8" name="CuadroTexto 7"/>
          <p:cNvSpPr txBox="1"/>
          <p:nvPr/>
        </p:nvSpPr>
        <p:spPr>
          <a:xfrm>
            <a:off x="320675" y="5194300"/>
            <a:ext cx="8682038" cy="768350"/>
          </a:xfrm>
          <a:prstGeom prst="rect">
            <a:avLst/>
          </a:prstGeom>
          <a:noFill/>
        </p:spPr>
        <p:txBody>
          <a:bodyPr>
            <a:spAutoFit/>
          </a:bodyPr>
          <a:lstStyle/>
          <a:p>
            <a:pPr algn="ctr">
              <a:defRPr/>
            </a:pPr>
            <a:r>
              <a:rPr lang="es-MX" sz="2200" u="sng" dirty="0">
                <a:solidFill>
                  <a:schemeClr val="tx2">
                    <a:lumMod val="50000"/>
                    <a:lumOff val="50000"/>
                  </a:schemeClr>
                </a:solidFill>
              </a:rPr>
              <a:t>La educación se entiende como un derecho fundamental, que debe serle garantizada a todas las personas.</a:t>
            </a:r>
          </a:p>
        </p:txBody>
      </p:sp>
      <p:sp>
        <p:nvSpPr>
          <p:cNvPr id="9" name="Estrella de 5 puntas 8"/>
          <p:cNvSpPr/>
          <p:nvPr/>
        </p:nvSpPr>
        <p:spPr>
          <a:xfrm>
            <a:off x="847725" y="3255963"/>
            <a:ext cx="358775" cy="2063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14" name="Estrella de 5 puntas 13"/>
          <p:cNvSpPr/>
          <p:nvPr/>
        </p:nvSpPr>
        <p:spPr>
          <a:xfrm>
            <a:off x="847725" y="4157663"/>
            <a:ext cx="358775" cy="20796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10" name="Subtítulo 2"/>
          <p:cNvSpPr txBox="1">
            <a:spLocks/>
          </p:cNvSpPr>
          <p:nvPr/>
        </p:nvSpPr>
        <p:spPr>
          <a:xfrm>
            <a:off x="773113" y="1463675"/>
            <a:ext cx="7683500" cy="676275"/>
          </a:xfrm>
          <a:prstGeom prst="rect">
            <a:avLst/>
          </a:prstGeom>
          <a:solidFill>
            <a:schemeClr val="accent3">
              <a:lumMod val="50000"/>
            </a:schemeClr>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720"/>
              </a:lnSpc>
              <a:buFont typeface="Arial"/>
              <a:buNone/>
              <a:defRPr/>
            </a:pPr>
            <a:r>
              <a:rPr lang="es-MX" sz="2200" dirty="0" smtClean="0">
                <a:solidFill>
                  <a:schemeClr val="bg1"/>
                </a:solidFill>
              </a:rPr>
              <a:t>Artículo 3º de la Constitución Política de los Estados Unidos Mexicanos</a:t>
            </a:r>
            <a:endParaRPr lang="es-MX" sz="2200" dirty="0">
              <a:solidFill>
                <a:schemeClr val="bg1"/>
              </a:solidFill>
            </a:endParaRPr>
          </a:p>
        </p:txBody>
      </p:sp>
      <p:sp>
        <p:nvSpPr>
          <p:cNvPr id="20484" name="Rectángulo 10"/>
          <p:cNvSpPr>
            <a:spLocks noChangeArrowheads="1"/>
          </p:cNvSpPr>
          <p:nvPr/>
        </p:nvSpPr>
        <p:spPr bwMode="auto">
          <a:xfrm>
            <a:off x="606425" y="2417763"/>
            <a:ext cx="5897563"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sz="2100">
                <a:solidFill>
                  <a:srgbClr val="000000"/>
                </a:solidFill>
                <a:latin typeface="Calibri" pitchFamily="34" charset="0"/>
              </a:rPr>
              <a:t>“</a:t>
            </a:r>
            <a:r>
              <a:rPr lang="es-MX" altLang="es-MX" sz="2100" b="1">
                <a:solidFill>
                  <a:srgbClr val="000000"/>
                </a:solidFill>
                <a:latin typeface="Calibri" pitchFamily="34" charset="0"/>
              </a:rPr>
              <a:t>Toda persona tiene derecho a recibir educación.......</a:t>
            </a:r>
            <a:r>
              <a:rPr lang="es-MX" altLang="es-MX" sz="2100">
                <a:solidFill>
                  <a:srgbClr val="000000"/>
                </a:solidFill>
                <a:latin typeface="Calibri" pitchFamily="34" charset="0"/>
              </a:rPr>
              <a:t> La educación que imparta el Estado tenderá a desarrollar armónicamente, todas las facultades del ser humano y fomentará en él, a la vez, el amor a la Patria, el respeto a los derechos humanos y la conciencia de la solidaridad internacional, en la independencia y en la justicia.</a:t>
            </a:r>
          </a:p>
          <a:p>
            <a:pPr>
              <a:spcBef>
                <a:spcPct val="0"/>
              </a:spcBef>
              <a:buClrTx/>
              <a:buSzTx/>
              <a:buFontTx/>
              <a:buNone/>
            </a:pPr>
            <a:r>
              <a:rPr lang="es-MX" altLang="es-MX" sz="2100" b="1">
                <a:solidFill>
                  <a:schemeClr val="tx1"/>
                </a:solidFill>
                <a:latin typeface="Calibri" pitchFamily="34" charset="0"/>
              </a:rPr>
              <a:t>El Estado garantizará la calidad en la educación obligatoria…….</a:t>
            </a:r>
            <a:r>
              <a:rPr lang="es-MX" altLang="es-MX" sz="2100">
                <a:solidFill>
                  <a:schemeClr val="tx1"/>
                </a:solidFill>
                <a:latin typeface="Calibri" pitchFamily="34" charset="0"/>
              </a:rPr>
              <a:t>”</a:t>
            </a:r>
            <a:endParaRPr lang="es-MX" altLang="es-MX" sz="2100">
              <a:solidFill>
                <a:srgbClr val="000000"/>
              </a:solidFill>
              <a:latin typeface="Calibri" pitchFamily="34" charset="0"/>
            </a:endParaRPr>
          </a:p>
          <a:p>
            <a:pPr>
              <a:spcBef>
                <a:spcPct val="0"/>
              </a:spcBef>
              <a:buClrTx/>
              <a:buSzTx/>
              <a:buFontTx/>
              <a:buNone/>
            </a:pPr>
            <a:r>
              <a:rPr lang="es-MX" altLang="es-MX" sz="2100">
                <a:solidFill>
                  <a:schemeClr val="tx1"/>
                </a:solidFill>
                <a:latin typeface="Calibri" pitchFamily="34" charset="0"/>
              </a:rPr>
              <a:t/>
            </a:r>
            <a:br>
              <a:rPr lang="es-MX" altLang="es-MX" sz="2100">
                <a:solidFill>
                  <a:schemeClr val="tx1"/>
                </a:solidFill>
                <a:latin typeface="Calibri" pitchFamily="34" charset="0"/>
              </a:rPr>
            </a:br>
            <a:endParaRPr lang="es-MX" altLang="es-MX" sz="2100">
              <a:solidFill>
                <a:schemeClr val="tx1"/>
              </a:solidFill>
              <a:latin typeface="Calibri" pitchFamily="34" charset="0"/>
            </a:endParaRPr>
          </a:p>
        </p:txBody>
      </p:sp>
      <p:pic>
        <p:nvPicPr>
          <p:cNvPr id="20485" name="Picture 4" descr="Resultado de imagen para constitucion politica de los estados unidos mexican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795713"/>
            <a:ext cx="2609850" cy="245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6" name="Subtítulo 2"/>
          <p:cNvSpPr txBox="1">
            <a:spLocks/>
          </p:cNvSpPr>
          <p:nvPr/>
        </p:nvSpPr>
        <p:spPr>
          <a:xfrm>
            <a:off x="1373188" y="1484313"/>
            <a:ext cx="6651625" cy="552450"/>
          </a:xfrm>
          <a:prstGeom prst="rect">
            <a:avLst/>
          </a:prstGeom>
          <a:solidFill>
            <a:schemeClr val="accent3">
              <a:lumMod val="50000"/>
            </a:schemeClr>
          </a:solidFill>
        </p:spPr>
        <p:txBody>
          <a:bodyPr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720"/>
              </a:lnSpc>
              <a:buFont typeface="Arial"/>
              <a:buNone/>
              <a:defRPr/>
            </a:pPr>
            <a:r>
              <a:rPr lang="es-MX" dirty="0" smtClean="0">
                <a:solidFill>
                  <a:schemeClr val="bg1"/>
                </a:solidFill>
              </a:rPr>
              <a:t>Ley General de Educación </a:t>
            </a:r>
            <a:endParaRPr lang="es-MX" dirty="0">
              <a:solidFill>
                <a:schemeClr val="bg1"/>
              </a:solidFill>
            </a:endParaRPr>
          </a:p>
        </p:txBody>
      </p:sp>
      <p:pic>
        <p:nvPicPr>
          <p:cNvPr id="21508" name="Picture 2" descr="Resultado de imagen para ley general de educaciÃ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2214563"/>
            <a:ext cx="75501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ángulo 7"/>
          <p:cNvSpPr>
            <a:spLocks noChangeArrowheads="1"/>
          </p:cNvSpPr>
          <p:nvPr/>
        </p:nvSpPr>
        <p:spPr bwMode="auto">
          <a:xfrm>
            <a:off x="923925" y="4497388"/>
            <a:ext cx="8040688"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
                <a:srgbClr val="A4141C"/>
              </a:buClr>
              <a:buSzTx/>
              <a:buFontTx/>
              <a:buNone/>
            </a:pPr>
            <a:r>
              <a:rPr lang="es-MX" altLang="es-MX" sz="1900">
                <a:solidFill>
                  <a:schemeClr val="tx1"/>
                </a:solidFill>
                <a:latin typeface="Calibri" pitchFamily="34" charset="0"/>
              </a:rPr>
              <a:t>La </a:t>
            </a:r>
            <a:r>
              <a:rPr lang="es-MX" altLang="es-MX" sz="1900" b="1">
                <a:solidFill>
                  <a:schemeClr val="tx1"/>
                </a:solidFill>
                <a:latin typeface="Calibri" pitchFamily="34" charset="0"/>
              </a:rPr>
              <a:t>Ley General de Educación</a:t>
            </a:r>
            <a:r>
              <a:rPr lang="es-MX" altLang="es-MX" sz="1900">
                <a:solidFill>
                  <a:schemeClr val="tx1"/>
                </a:solidFill>
                <a:latin typeface="Calibri" pitchFamily="34" charset="0"/>
              </a:rPr>
              <a:t> </a:t>
            </a:r>
            <a:r>
              <a:rPr lang="es-MX" altLang="es-MX" sz="1900" b="1">
                <a:solidFill>
                  <a:schemeClr val="tx1"/>
                </a:solidFill>
                <a:latin typeface="Calibri" pitchFamily="34" charset="0"/>
              </a:rPr>
              <a:t>(LGE) </a:t>
            </a:r>
            <a:r>
              <a:rPr lang="es-MX" altLang="es-MX" sz="1900">
                <a:solidFill>
                  <a:schemeClr val="tx1"/>
                </a:solidFill>
                <a:latin typeface="Calibri" pitchFamily="34" charset="0"/>
              </a:rPr>
              <a:t>que en su </a:t>
            </a:r>
            <a:r>
              <a:rPr lang="es-MX" altLang="es-MX" sz="1900" b="1">
                <a:solidFill>
                  <a:schemeClr val="tx1"/>
                </a:solidFill>
                <a:latin typeface="Calibri" pitchFamily="34" charset="0"/>
              </a:rPr>
              <a:t>Artículo 2º </a:t>
            </a:r>
            <a:r>
              <a:rPr lang="es-MX" altLang="es-MX" sz="1900">
                <a:solidFill>
                  <a:schemeClr val="tx1"/>
                </a:solidFill>
                <a:latin typeface="Calibri" pitchFamily="34" charset="0"/>
              </a:rPr>
              <a:t>declara que “</a:t>
            </a:r>
            <a:r>
              <a:rPr lang="es-MX" altLang="es-MX" sz="1900" b="1">
                <a:solidFill>
                  <a:schemeClr val="tx1"/>
                </a:solidFill>
                <a:latin typeface="Calibri" pitchFamily="34" charset="0"/>
              </a:rPr>
              <a:t>Todo individuo tiene derecho a recibir educación de calidad en condiciones de equidad</a:t>
            </a:r>
            <a:r>
              <a:rPr lang="es-MX" altLang="es-MX" sz="1900">
                <a:solidFill>
                  <a:schemeClr val="tx1"/>
                </a:solidFill>
                <a:latin typeface="Calibri" pitchFamily="34" charset="0"/>
              </a:rPr>
              <a:t> y, por lo tanto, todos los habitantes del país tienen las mismas oportunidades de acceso, tránsito y permanencia en el sistema educativo nacional, con sólo satisfacer los requisitos que establezcan las disposiciones generales aplicables”.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7" name="Título 1"/>
          <p:cNvSpPr txBox="1">
            <a:spLocks/>
          </p:cNvSpPr>
          <p:nvPr/>
        </p:nvSpPr>
        <p:spPr>
          <a:xfrm>
            <a:off x="404813" y="1427163"/>
            <a:ext cx="4978400" cy="2471737"/>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s-MX" sz="1800" dirty="0" smtClean="0">
                <a:solidFill>
                  <a:schemeClr val="tx1"/>
                </a:solidFill>
                <a:latin typeface="+mn-lt"/>
                <a:ea typeface="+mn-ea"/>
                <a:cs typeface="+mn-cs"/>
              </a:rPr>
              <a:t>El artículo 7 (LGE) expresa que La educación que impartan el Estado, sus organismos descentralizados y los particulares con autorización o con reconocimiento de validez oficial de estudios tendrá, además de los fines establecidos en el segundo párrafo del artículo 3o. de la Constitución Política de los Estados Unidos Mexicanos, los siguientes: </a:t>
            </a:r>
            <a:br>
              <a:rPr lang="es-MX" sz="1800" dirty="0" smtClean="0">
                <a:solidFill>
                  <a:schemeClr val="tx1"/>
                </a:solidFill>
                <a:latin typeface="+mn-lt"/>
                <a:ea typeface="+mn-ea"/>
                <a:cs typeface="+mn-cs"/>
              </a:rPr>
            </a:br>
            <a:r>
              <a:rPr lang="es-MX" sz="1800" dirty="0" smtClean="0">
                <a:solidFill>
                  <a:schemeClr val="tx1"/>
                </a:solidFill>
                <a:latin typeface="Calibri cuerpo"/>
              </a:rPr>
              <a:t/>
            </a:r>
            <a:br>
              <a:rPr lang="es-MX" sz="1800" dirty="0" smtClean="0">
                <a:solidFill>
                  <a:schemeClr val="tx1"/>
                </a:solidFill>
                <a:latin typeface="Calibri cuerpo"/>
              </a:rPr>
            </a:br>
            <a:r>
              <a:rPr lang="es-MX" sz="1800" dirty="0" smtClean="0">
                <a:solidFill>
                  <a:schemeClr val="tx1"/>
                </a:solidFill>
                <a:latin typeface="Calibri cuerpo"/>
              </a:rPr>
              <a:t>	</a:t>
            </a:r>
            <a:r>
              <a:rPr lang="es-MX" sz="1800" dirty="0" smtClean="0">
                <a:solidFill>
                  <a:schemeClr val="tx1"/>
                </a:solidFill>
                <a:latin typeface="+mn-lt"/>
                <a:ea typeface="+mn-ea"/>
                <a:cs typeface="+mn-cs"/>
              </a:rPr>
              <a:t>IV.-  Promover mediante la enseñanza el conocimiento de la pluralidad lingüística de la Nación y el respeto a los derechos lingüísticos de los pueblos indígenas. </a:t>
            </a:r>
            <a:r>
              <a:rPr lang="es-MX" sz="1800" b="1" dirty="0" smtClean="0">
                <a:solidFill>
                  <a:schemeClr val="tx1"/>
                </a:solidFill>
                <a:latin typeface="+mn-lt"/>
                <a:ea typeface="+mn-ea"/>
                <a:cs typeface="+mn-cs"/>
              </a:rPr>
              <a:t>Los hablantes de lenguas indígenas, tendrán acceso a la educación obligatoria en su propia lengua y español.”</a:t>
            </a:r>
            <a:endParaRPr lang="es-MX" sz="1800" b="1" dirty="0">
              <a:solidFill>
                <a:schemeClr val="tx1"/>
              </a:solidFill>
              <a:latin typeface="+mn-lt"/>
              <a:ea typeface="+mn-ea"/>
              <a:cs typeface="+mn-cs"/>
            </a:endParaRPr>
          </a:p>
        </p:txBody>
      </p:sp>
      <p:pic>
        <p:nvPicPr>
          <p:cNvPr id="8" name="Picture 2" descr="http://archivo.e-consulta.com/blogs/educacion/wp-content/uploads/aula01.gif"/>
          <p:cNvPicPr>
            <a:picLocks noChangeAspect="1" noChangeArrowheads="1"/>
          </p:cNvPicPr>
          <p:nvPr/>
        </p:nvPicPr>
        <p:blipFill>
          <a:blip r:embed="rId3"/>
          <a:srcRect/>
          <a:stretch>
            <a:fillRect/>
          </a:stretch>
        </p:blipFill>
        <p:spPr bwMode="auto">
          <a:xfrm rot="1655497">
            <a:off x="6115050" y="4232275"/>
            <a:ext cx="2270125" cy="1568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Avala Senado dictamen que privilegia uso de la lengua materna de pueblos indÃ­genas"/>
          <p:cNvPicPr>
            <a:picLocks noChangeAspect="1" noChangeArrowheads="1"/>
          </p:cNvPicPr>
          <p:nvPr/>
        </p:nvPicPr>
        <p:blipFill>
          <a:blip r:embed="rId4"/>
          <a:srcRect/>
          <a:stretch>
            <a:fillRect/>
          </a:stretch>
        </p:blipFill>
        <p:spPr bwMode="auto">
          <a:xfrm rot="21184315">
            <a:off x="6115050" y="1970088"/>
            <a:ext cx="2547938" cy="1555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23555" name="Rectángulo 5"/>
          <p:cNvSpPr>
            <a:spLocks noChangeArrowheads="1"/>
          </p:cNvSpPr>
          <p:nvPr/>
        </p:nvSpPr>
        <p:spPr bwMode="auto">
          <a:xfrm>
            <a:off x="627063" y="1460500"/>
            <a:ext cx="81962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
                <a:srgbClr val="A4141C"/>
              </a:buClr>
              <a:buSzTx/>
              <a:buFontTx/>
              <a:buNone/>
            </a:pPr>
            <a:r>
              <a:rPr lang="es-MX" altLang="es-MX">
                <a:solidFill>
                  <a:schemeClr val="tx1"/>
                </a:solidFill>
                <a:latin typeface="Calibri" pitchFamily="34" charset="0"/>
              </a:rPr>
              <a:t>El </a:t>
            </a:r>
            <a:r>
              <a:rPr lang="es-MX" altLang="es-MX" b="1">
                <a:solidFill>
                  <a:schemeClr val="tx1"/>
                </a:solidFill>
                <a:latin typeface="Calibri" pitchFamily="34" charset="0"/>
              </a:rPr>
              <a:t>Artículo 32 (LGE) </a:t>
            </a:r>
            <a:r>
              <a:rPr lang="es-MX" altLang="es-MX">
                <a:solidFill>
                  <a:schemeClr val="tx1"/>
                </a:solidFill>
                <a:latin typeface="Calibri" pitchFamily="34" charset="0"/>
              </a:rPr>
              <a:t>expresa que</a:t>
            </a:r>
            <a:r>
              <a:rPr lang="es-MX" altLang="es-MX" b="1">
                <a:solidFill>
                  <a:schemeClr val="tx1"/>
                </a:solidFill>
                <a:latin typeface="Calibri" pitchFamily="34" charset="0"/>
              </a:rPr>
              <a:t> “</a:t>
            </a:r>
            <a:r>
              <a:rPr lang="es-MX" altLang="es-MX">
                <a:solidFill>
                  <a:schemeClr val="tx1"/>
                </a:solidFill>
                <a:latin typeface="Calibri" pitchFamily="34" charset="0"/>
              </a:rPr>
              <a:t>las autoridades educativas tomarán medidas tendientes a establecer condiciones que permitan el ejercicio pleno del derecho a la educación de calidad de cada individuo, una </a:t>
            </a:r>
            <a:r>
              <a:rPr lang="es-MX" altLang="es-MX" b="1">
                <a:solidFill>
                  <a:schemeClr val="tx1"/>
                </a:solidFill>
                <a:latin typeface="Calibri" pitchFamily="34" charset="0"/>
              </a:rPr>
              <a:t>mayor equidad educativa</a:t>
            </a:r>
            <a:r>
              <a:rPr lang="es-MX" altLang="es-MX">
                <a:solidFill>
                  <a:schemeClr val="tx1"/>
                </a:solidFill>
                <a:latin typeface="Calibri" pitchFamily="34" charset="0"/>
              </a:rPr>
              <a:t>, así como el </a:t>
            </a:r>
            <a:r>
              <a:rPr lang="es-MX" altLang="es-MX" b="1">
                <a:solidFill>
                  <a:schemeClr val="tx1"/>
                </a:solidFill>
                <a:latin typeface="Calibri" pitchFamily="34" charset="0"/>
              </a:rPr>
              <a:t>logro de la efectiva igualdad</a:t>
            </a:r>
            <a:r>
              <a:rPr lang="es-MX" altLang="es-MX">
                <a:solidFill>
                  <a:schemeClr val="tx1"/>
                </a:solidFill>
                <a:latin typeface="Calibri" pitchFamily="34" charset="0"/>
              </a:rPr>
              <a:t> en oportunidades de acceso, tránsito y permanencia en los servicios educativos”.</a:t>
            </a:r>
          </a:p>
          <a:p>
            <a:pPr>
              <a:spcBef>
                <a:spcPct val="0"/>
              </a:spcBef>
              <a:buClr>
                <a:srgbClr val="A4141C"/>
              </a:buClr>
              <a:buSzTx/>
              <a:buFontTx/>
              <a:buNone/>
            </a:pPr>
            <a:r>
              <a:rPr lang="es-MX" altLang="es-MX">
                <a:solidFill>
                  <a:schemeClr val="tx1"/>
                </a:solidFill>
                <a:latin typeface="Calibri" pitchFamily="34" charset="0"/>
              </a:rPr>
              <a:t>Dichas medidas estarán dirigidas, de manera preferente a quienes pertenezcan a grupos y regiones con mayor rezago educativo, dispersos o que enfrentan situaciones de vulnerabilidad. </a:t>
            </a:r>
          </a:p>
        </p:txBody>
      </p:sp>
      <p:sp>
        <p:nvSpPr>
          <p:cNvPr id="23556" name="Rectángulo 6"/>
          <p:cNvSpPr>
            <a:spLocks noChangeArrowheads="1"/>
          </p:cNvSpPr>
          <p:nvPr/>
        </p:nvSpPr>
        <p:spPr bwMode="auto">
          <a:xfrm>
            <a:off x="627063" y="3973513"/>
            <a:ext cx="8196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a:solidFill>
                  <a:schemeClr val="tx1"/>
                </a:solidFill>
                <a:latin typeface="Calibri" pitchFamily="34" charset="0"/>
              </a:rPr>
              <a:t>El </a:t>
            </a:r>
            <a:r>
              <a:rPr lang="es-MX" altLang="es-MX" b="1">
                <a:solidFill>
                  <a:schemeClr val="tx1"/>
                </a:solidFill>
                <a:latin typeface="Calibri" pitchFamily="34" charset="0"/>
              </a:rPr>
              <a:t>artículo 39 (LGE) </a:t>
            </a:r>
            <a:r>
              <a:rPr lang="es-MX" altLang="es-MX">
                <a:solidFill>
                  <a:schemeClr val="tx1"/>
                </a:solidFill>
                <a:latin typeface="Calibri" pitchFamily="34" charset="0"/>
              </a:rPr>
              <a:t>expresa que “En el sistema educativo nacional queda comprendida la educación inicial, la educación especial y </a:t>
            </a:r>
            <a:r>
              <a:rPr lang="es-MX" altLang="es-MX" b="1">
                <a:solidFill>
                  <a:schemeClr val="tx1"/>
                </a:solidFill>
                <a:latin typeface="Calibri" pitchFamily="34" charset="0"/>
              </a:rPr>
              <a:t>la educación para adultos</a:t>
            </a:r>
            <a:r>
              <a:rPr lang="es-MX" altLang="es-MX">
                <a:solidFill>
                  <a:schemeClr val="tx1"/>
                </a:solidFill>
                <a:latin typeface="Calibri" pitchFamily="34" charset="0"/>
              </a:rPr>
              <a:t>.”</a:t>
            </a:r>
          </a:p>
        </p:txBody>
      </p:sp>
      <p:sp>
        <p:nvSpPr>
          <p:cNvPr id="23557" name="Rectángulo 7"/>
          <p:cNvSpPr>
            <a:spLocks noChangeArrowheads="1"/>
          </p:cNvSpPr>
          <p:nvPr/>
        </p:nvSpPr>
        <p:spPr bwMode="auto">
          <a:xfrm>
            <a:off x="627063" y="4824413"/>
            <a:ext cx="83089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itchFamily="18" charset="2"/>
              <a:buChar char=""/>
              <a:defRPr>
                <a:solidFill>
                  <a:srgbClr val="404040"/>
                </a:solidFill>
                <a:latin typeface="Trebuchet MS" pitchFamily="34" charset="0"/>
              </a:defRPr>
            </a:lvl1pPr>
            <a:lvl2pPr marL="742950" indent="-285750">
              <a:spcBef>
                <a:spcPts val="1000"/>
              </a:spcBef>
              <a:buClr>
                <a:schemeClr val="accent1"/>
              </a:buClr>
              <a:buSzPct val="80000"/>
              <a:buFont typeface="Wingdings 3" pitchFamily="18" charset="2"/>
              <a:buChar char=""/>
              <a:defRPr sz="1600">
                <a:solidFill>
                  <a:srgbClr val="404040"/>
                </a:solidFill>
                <a:latin typeface="Trebuchet MS" pitchFamily="34" charset="0"/>
              </a:defRPr>
            </a:lvl2pPr>
            <a:lvl3pPr marL="1143000" indent="-228600">
              <a:spcBef>
                <a:spcPts val="1000"/>
              </a:spcBef>
              <a:buClr>
                <a:schemeClr val="accent1"/>
              </a:buClr>
              <a:buSzPct val="80000"/>
              <a:buFont typeface="Wingdings 3" pitchFamily="18" charset="2"/>
              <a:buChar char=""/>
              <a:defRPr sz="1400">
                <a:solidFill>
                  <a:srgbClr val="404040"/>
                </a:solidFill>
                <a:latin typeface="Trebuchet MS" pitchFamily="34" charset="0"/>
              </a:defRPr>
            </a:lvl3pPr>
            <a:lvl4pPr marL="16002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4pPr>
            <a:lvl5pPr marL="2057400" indent="-228600">
              <a:spcBef>
                <a:spcPts val="1000"/>
              </a:spcBef>
              <a:buClr>
                <a:schemeClr val="accent1"/>
              </a:buClr>
              <a:buSzPct val="80000"/>
              <a:buFont typeface="Wingdings 3" pitchFamily="18" charset="2"/>
              <a:buChar char=""/>
              <a:defRPr sz="1200">
                <a:solidFill>
                  <a:srgbClr val="404040"/>
                </a:solidFill>
                <a:latin typeface="Trebuchet MS" pitchFamily="34" charset="0"/>
              </a:defRPr>
            </a:lvl5pPr>
            <a:lvl6pPr marL="25146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6pPr>
            <a:lvl7pPr marL="29718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7pPr>
            <a:lvl8pPr marL="34290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8pPr>
            <a:lvl9pPr marL="3886200" indent="-228600" defTabSz="457200" eaLnBrk="0" fontAlgn="base" hangingPunct="0">
              <a:spcBef>
                <a:spcPts val="1000"/>
              </a:spcBef>
              <a:spcAft>
                <a:spcPct val="0"/>
              </a:spcAft>
              <a:buClr>
                <a:schemeClr val="accent1"/>
              </a:buClr>
              <a:buSzPct val="80000"/>
              <a:buFont typeface="Wingdings 3" pitchFamily="18" charset="2"/>
              <a:buChar char=""/>
              <a:defRPr sz="1200">
                <a:solidFill>
                  <a:srgbClr val="404040"/>
                </a:solidFill>
                <a:latin typeface="Trebuchet MS" pitchFamily="34" charset="0"/>
              </a:defRPr>
            </a:lvl9pPr>
          </a:lstStyle>
          <a:p>
            <a:pPr>
              <a:spcBef>
                <a:spcPct val="0"/>
              </a:spcBef>
              <a:buClrTx/>
              <a:buSzTx/>
              <a:buFontTx/>
              <a:buNone/>
            </a:pPr>
            <a:r>
              <a:rPr lang="es-MX" altLang="es-MX">
                <a:solidFill>
                  <a:schemeClr val="tx1"/>
                </a:solidFill>
                <a:latin typeface="Calibri" pitchFamily="34" charset="0"/>
              </a:rPr>
              <a:t>El </a:t>
            </a:r>
            <a:r>
              <a:rPr lang="es-MX" altLang="es-MX" b="1">
                <a:solidFill>
                  <a:schemeClr val="tx1"/>
                </a:solidFill>
                <a:latin typeface="Calibri" pitchFamily="34" charset="0"/>
              </a:rPr>
              <a:t>artículo 43 (LGE) </a:t>
            </a:r>
            <a:r>
              <a:rPr lang="es-MX" altLang="es-MX">
                <a:solidFill>
                  <a:schemeClr val="tx1"/>
                </a:solidFill>
                <a:latin typeface="Calibri" pitchFamily="34" charset="0"/>
              </a:rPr>
              <a:t>expresa que </a:t>
            </a:r>
            <a:r>
              <a:rPr lang="es-MX" altLang="es-MX" b="1">
                <a:solidFill>
                  <a:schemeClr val="tx1"/>
                </a:solidFill>
                <a:latin typeface="Calibri" pitchFamily="34" charset="0"/>
              </a:rPr>
              <a:t>“La educación para adultos está destinada a individuos de quince años o más que no hayan cursado o concluido la educación primaria y secundaria. Se presta a través de servicios de alfabetización, educación primaria y secundaria, así como de formación para el trabajo, con las particularidades adecuadas a dicha población. Esta educación se apoyará en la participación y la solidaridad social..”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 name="Rectángulo 3"/>
          <p:cNvSpPr/>
          <p:nvPr/>
        </p:nvSpPr>
        <p:spPr>
          <a:xfrm>
            <a:off x="0" y="6508750"/>
            <a:ext cx="9144000" cy="368300"/>
          </a:xfrm>
          <a:prstGeom prst="rect">
            <a:avLst/>
          </a:prstGeom>
          <a:solidFill>
            <a:schemeClr val="accent2">
              <a:lumMod val="60000"/>
              <a:lumOff val="40000"/>
            </a:schemeClr>
          </a:solidFill>
        </p:spPr>
        <p:txBody>
          <a:bodyPr>
            <a:spAutoFit/>
          </a:bodyPr>
          <a:lstStyle/>
          <a:p>
            <a:pPr algn="ctr">
              <a:defRPr/>
            </a:pPr>
            <a:r>
              <a:rPr lang="es-MX" altLang="es-MX" b="1" dirty="0">
                <a:ln/>
                <a:solidFill>
                  <a:schemeClr val="bg1"/>
                </a:solidFill>
                <a:effectLst>
                  <a:outerShdw blurRad="38100" dist="19050" dir="2700000" algn="tl" rotWithShape="0">
                    <a:schemeClr val="dk1">
                      <a:lumMod val="50000"/>
                      <a:alpha val="40000"/>
                    </a:schemeClr>
                  </a:outerShdw>
                </a:effectLst>
                <a:latin typeface="+mn-lt"/>
                <a:cs typeface="Arial" panose="020B0604020202020204" pitchFamily="34" charset="0"/>
              </a:rPr>
              <a:t>REUNIÓN NACIONAL 4 Y 5 DE OCTUBRE DE 2018</a:t>
            </a:r>
            <a:endParaRPr lang="es-MX" b="1" dirty="0">
              <a:ln/>
              <a:solidFill>
                <a:schemeClr val="bg1"/>
              </a:solidFill>
              <a:effectLst>
                <a:outerShdw blurRad="38100" dist="19050" dir="2700000" algn="tl" rotWithShape="0">
                  <a:schemeClr val="dk1">
                    <a:lumMod val="50000"/>
                    <a:alpha val="40000"/>
                  </a:schemeClr>
                </a:outerShdw>
              </a:effectLst>
            </a:endParaRPr>
          </a:p>
        </p:txBody>
      </p:sp>
      <p:sp>
        <p:nvSpPr>
          <p:cNvPr id="3" name="Llamada de flecha hacia abajo 2"/>
          <p:cNvSpPr/>
          <p:nvPr/>
        </p:nvSpPr>
        <p:spPr>
          <a:xfrm>
            <a:off x="424206" y="1323852"/>
            <a:ext cx="8295588" cy="1764757"/>
          </a:xfrm>
          <a:prstGeom prst="downArrowCallout">
            <a:avLst/>
          </a:prstGeom>
          <a:scene3d>
            <a:camera prst="orthographicFront">
              <a:rot lat="0" lon="0" rev="0"/>
            </a:camera>
            <a:lightRig rig="threePt" dir="tl"/>
          </a:scene3d>
          <a:sp3d prstMaterial="plastic">
            <a:bevelT w="152400" h="50800" prst="softRound"/>
          </a:sp3d>
        </p:spPr>
        <p:style>
          <a:lnRef idx="0">
            <a:schemeClr val="accent5"/>
          </a:lnRef>
          <a:fillRef idx="3">
            <a:schemeClr val="accent5"/>
          </a:fillRef>
          <a:effectRef idx="3">
            <a:schemeClr val="accent5"/>
          </a:effectRef>
          <a:fontRef idx="minor">
            <a:schemeClr val="lt1"/>
          </a:fontRef>
        </p:style>
        <p:txBody>
          <a:bodyPr anchor="ctr"/>
          <a:lstStyle/>
          <a:p>
            <a:pPr algn="ctr">
              <a:defRPr/>
            </a:pPr>
            <a:r>
              <a:rPr lang="es-MX" dirty="0"/>
              <a:t>El MEVyT recoge los principios de la educación, establecidos en la legislación nacional</a:t>
            </a:r>
          </a:p>
        </p:txBody>
      </p:sp>
      <p:sp>
        <p:nvSpPr>
          <p:cNvPr id="5" name="Proceso 4"/>
          <p:cNvSpPr/>
          <p:nvPr/>
        </p:nvSpPr>
        <p:spPr>
          <a:xfrm>
            <a:off x="424206" y="3163949"/>
            <a:ext cx="3695305" cy="709074"/>
          </a:xfrm>
          <a:prstGeom prst="flowChartProcess">
            <a:avLst/>
          </a:prstGeom>
        </p:spPr>
        <p:style>
          <a:lnRef idx="0">
            <a:schemeClr val="accent6"/>
          </a:lnRef>
          <a:fillRef idx="3">
            <a:schemeClr val="accent6"/>
          </a:fillRef>
          <a:effectRef idx="3">
            <a:schemeClr val="accent6"/>
          </a:effectRef>
          <a:fontRef idx="minor">
            <a:schemeClr val="lt1"/>
          </a:fontRef>
        </p:style>
        <p:txBody>
          <a:bodyPr anchor="ctr"/>
          <a:lstStyle/>
          <a:p>
            <a:pPr>
              <a:defRPr/>
            </a:pPr>
            <a:r>
              <a:rPr lang="es-MX" dirty="0"/>
              <a:t>Contribuir al desarrollo integral del Individuo.</a:t>
            </a:r>
          </a:p>
        </p:txBody>
      </p:sp>
      <p:sp>
        <p:nvSpPr>
          <p:cNvPr id="9" name="Proceso 8"/>
          <p:cNvSpPr/>
          <p:nvPr/>
        </p:nvSpPr>
        <p:spPr>
          <a:xfrm>
            <a:off x="390525" y="4098925"/>
            <a:ext cx="3762375" cy="80962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s-MX" dirty="0"/>
              <a:t>Favorecer el desarrollo de facultades para adquirir conocimientos. </a:t>
            </a:r>
          </a:p>
        </p:txBody>
      </p:sp>
      <p:sp>
        <p:nvSpPr>
          <p:cNvPr id="11" name="Proceso 10"/>
          <p:cNvSpPr/>
          <p:nvPr/>
        </p:nvSpPr>
        <p:spPr>
          <a:xfrm>
            <a:off x="390525" y="5059363"/>
            <a:ext cx="3729038" cy="827087"/>
          </a:xfrm>
          <a:prstGeom prst="flowChartProcess">
            <a:avLst/>
          </a:prstGeom>
        </p:spPr>
        <p:style>
          <a:lnRef idx="1">
            <a:schemeClr val="accent6"/>
          </a:lnRef>
          <a:fillRef idx="3">
            <a:schemeClr val="accent6"/>
          </a:fillRef>
          <a:effectRef idx="2">
            <a:schemeClr val="accent6"/>
          </a:effectRef>
          <a:fontRef idx="minor">
            <a:schemeClr val="lt1"/>
          </a:fontRef>
        </p:style>
        <p:txBody>
          <a:bodyPr anchor="ctr"/>
          <a:lstStyle/>
          <a:p>
            <a:pPr>
              <a:defRPr/>
            </a:pPr>
            <a:r>
              <a:rPr lang="es-MX" dirty="0"/>
              <a:t>Fortalecer la conciencia de nacionalidad y de la soberanía.</a:t>
            </a:r>
          </a:p>
        </p:txBody>
      </p:sp>
      <p:sp>
        <p:nvSpPr>
          <p:cNvPr id="12" name="Proceso 11"/>
          <p:cNvSpPr/>
          <p:nvPr/>
        </p:nvSpPr>
        <p:spPr>
          <a:xfrm>
            <a:off x="4495800" y="3155950"/>
            <a:ext cx="4224338" cy="1138238"/>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s-MX" dirty="0"/>
              <a:t>Fortalecer la conciencia y el respeto a los derechos lingüísticos  de los pueblos indígenas, la diversidad y la cultura de inclusión.</a:t>
            </a:r>
          </a:p>
        </p:txBody>
      </p:sp>
      <p:sp>
        <p:nvSpPr>
          <p:cNvPr id="13" name="Proceso 12"/>
          <p:cNvSpPr/>
          <p:nvPr/>
        </p:nvSpPr>
        <p:spPr>
          <a:xfrm>
            <a:off x="4495800" y="4465638"/>
            <a:ext cx="4224338" cy="828675"/>
          </a:xfrm>
          <a:prstGeom prst="flowChartProcess">
            <a:avLst/>
          </a:prstGeom>
        </p:spPr>
        <p:style>
          <a:lnRef idx="1">
            <a:schemeClr val="accent6"/>
          </a:lnRef>
          <a:fillRef idx="3">
            <a:schemeClr val="accent6"/>
          </a:fillRef>
          <a:effectRef idx="2">
            <a:schemeClr val="accent6"/>
          </a:effectRef>
          <a:fontRef idx="minor">
            <a:schemeClr val="lt1"/>
          </a:fontRef>
        </p:style>
        <p:txBody>
          <a:bodyPr anchor="ctr"/>
          <a:lstStyle/>
          <a:p>
            <a:pPr>
              <a:defRPr/>
            </a:pPr>
            <a:r>
              <a:rPr lang="es-MX" dirty="0"/>
              <a:t>Infundir y fortalecer el conocimiento y la práctica de la democracia.</a:t>
            </a:r>
          </a:p>
        </p:txBody>
      </p:sp>
      <p:sp>
        <p:nvSpPr>
          <p:cNvPr id="14" name="Proceso 13"/>
          <p:cNvSpPr/>
          <p:nvPr/>
        </p:nvSpPr>
        <p:spPr>
          <a:xfrm>
            <a:off x="4495800" y="5507038"/>
            <a:ext cx="4224338" cy="828675"/>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s-MX" dirty="0"/>
              <a:t>Promover el valor de la justicia, de la observancia de la ley y de la igualdad de los individuos ante esta.</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Faceta">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10317</TotalTime>
  <Words>2511</Words>
  <Application>Microsoft Office PowerPoint</Application>
  <PresentationFormat>Presentación en pantalla (4:3)</PresentationFormat>
  <Paragraphs>231</Paragraphs>
  <Slides>31</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Calibri</vt:lpstr>
      <vt:lpstr>MS PGothic</vt:lpstr>
      <vt:lpstr>Arial</vt:lpstr>
      <vt:lpstr>Trebuchet MS</vt:lpstr>
      <vt:lpstr>Wingdings 3</vt:lpstr>
      <vt:lpstr>Calibri cuerpo</vt:lpstr>
      <vt:lpstr>Agency FB</vt:lpstr>
      <vt:lpstr>Wingdings</vt:lpstr>
      <vt:lpstr>Times New Roman</vt:lpstr>
      <vt:lpstr>Faceta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María López Gurrola</dc:creator>
  <cp:lastModifiedBy>Edgar Lastiri Uribe</cp:lastModifiedBy>
  <cp:revision>536</cp:revision>
  <cp:lastPrinted>2018-08-17T01:32:02Z</cp:lastPrinted>
  <dcterms:created xsi:type="dcterms:W3CDTF">2013-02-20T23:15:00Z</dcterms:created>
  <dcterms:modified xsi:type="dcterms:W3CDTF">2018-10-11T14:48:52Z</dcterms:modified>
</cp:coreProperties>
</file>