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93" r:id="rId2"/>
    <p:sldId id="302" r:id="rId3"/>
    <p:sldId id="303" r:id="rId4"/>
    <p:sldId id="304" r:id="rId5"/>
    <p:sldId id="305" r:id="rId6"/>
    <p:sldId id="306" r:id="rId7"/>
    <p:sldId id="307" r:id="rId8"/>
    <p:sldId id="311" r:id="rId9"/>
    <p:sldId id="313" r:id="rId10"/>
    <p:sldId id="310" r:id="rId11"/>
    <p:sldId id="314" r:id="rId12"/>
    <p:sldId id="298" r:id="rId13"/>
    <p:sldId id="30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4F97D614-34BB-4303-9534-4F0CF9018CA9}">
          <p14:sldIdLst>
            <p14:sldId id="293"/>
            <p14:sldId id="302"/>
            <p14:sldId id="303"/>
            <p14:sldId id="304"/>
            <p14:sldId id="305"/>
            <p14:sldId id="306"/>
            <p14:sldId id="307"/>
            <p14:sldId id="311"/>
            <p14:sldId id="313"/>
            <p14:sldId id="310"/>
            <p14:sldId id="314"/>
            <p14:sldId id="298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9900"/>
    <a:srgbClr val="00FF00"/>
    <a:srgbClr val="E4E4E4"/>
    <a:srgbClr val="F8F8F8"/>
    <a:srgbClr val="2699CC"/>
    <a:srgbClr val="84E274"/>
    <a:srgbClr val="FFE38B"/>
    <a:srgbClr val="FFC081"/>
    <a:srgbClr val="FFCD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71" autoAdjust="0"/>
  </p:normalViewPr>
  <p:slideViewPr>
    <p:cSldViewPr>
      <p:cViewPr>
        <p:scale>
          <a:sx n="50" d="100"/>
          <a:sy n="50" d="100"/>
        </p:scale>
        <p:origin x="787" y="125"/>
      </p:cViewPr>
      <p:guideLst>
        <p:guide orient="horz" pos="4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A6D9F-D823-4C23-B97E-BBCE2BD2FFCF}" type="datetimeFigureOut">
              <a:rPr lang="es-MX" smtClean="0"/>
              <a:t>05/10/2018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784EB-4C17-4097-90BE-D07E0AEE45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437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DB38-B770-4C8C-8F70-F2CCEBDBB2C8}" type="datetime1">
              <a:rPr lang="es-MX" smtClean="0"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71E7953-B5B9-4AB6-80F4-DFCD30D4B8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977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82D7-DB76-4DFF-BC99-1B630FFFCF64}" type="datetime1">
              <a:rPr lang="es-MX" smtClean="0"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1E7953-B5B9-4AB6-80F4-DFCD30D4B8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58470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82D7-DB76-4DFF-BC99-1B630FFFCF64}" type="datetime1">
              <a:rPr lang="es-MX" smtClean="0"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1E7953-B5B9-4AB6-80F4-DFCD30D4B869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860639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82D7-DB76-4DFF-BC99-1B630FFFCF64}" type="datetime1">
              <a:rPr lang="es-MX" smtClean="0"/>
              <a:t>05/10/2018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1E7953-B5B9-4AB6-80F4-DFCD30D4B8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078061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82D7-DB76-4DFF-BC99-1B630FFFCF64}" type="datetime1">
              <a:rPr lang="es-MX" smtClean="0"/>
              <a:t>05/10/2018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1E7953-B5B9-4AB6-80F4-DFCD30D4B869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562575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82D7-DB76-4DFF-BC99-1B630FFFCF64}" type="datetime1">
              <a:rPr lang="es-MX" smtClean="0"/>
              <a:t>05/10/2018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1E7953-B5B9-4AB6-80F4-DFCD30D4B8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927705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92E1-4C57-4086-B804-C189637C7DC6}" type="datetime1">
              <a:rPr lang="es-MX" smtClean="0"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7953-B5B9-4AB6-80F4-DFCD30D4B8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6833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87FB-A46B-404A-9089-20E5F541E8B4}" type="datetime1">
              <a:rPr lang="es-MX" smtClean="0"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7953-B5B9-4AB6-80F4-DFCD30D4B8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828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4AB5-256B-4FC5-AF4E-3B166DAE31AB}" type="datetime1">
              <a:rPr lang="es-MX" smtClean="0"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7953-B5B9-4AB6-80F4-DFCD30D4B8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346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3BE0-75E5-41B3-9BC1-AA0D1C7FBB53}" type="datetime1">
              <a:rPr lang="es-MX" smtClean="0"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1E7953-B5B9-4AB6-80F4-DFCD30D4B8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980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00E5-3471-44FB-ABF1-1C242EE494A0}" type="datetime1">
              <a:rPr lang="es-MX" smtClean="0"/>
              <a:t>05/10/2018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71E7953-B5B9-4AB6-80F4-DFCD30D4B8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087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E1F2-6CDE-4687-83A5-F2606C42B78C}" type="datetime1">
              <a:rPr lang="es-MX" smtClean="0"/>
              <a:t>05/10/2018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71E7953-B5B9-4AB6-80F4-DFCD30D4B8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214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82D7-DB76-4DFF-BC99-1B630FFFCF64}" type="datetime1">
              <a:rPr lang="es-MX" smtClean="0"/>
              <a:t>05/10/2018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7953-B5B9-4AB6-80F4-DFCD30D4B8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395826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CE07-E111-40A0-8D43-99189005DE1B}" type="datetime1">
              <a:rPr lang="es-MX" smtClean="0"/>
              <a:t>05/10/2018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7953-B5B9-4AB6-80F4-DFCD30D4B8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951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7A7B-6A63-4C23-9548-72413BA9376D}" type="datetime1">
              <a:rPr lang="es-MX" smtClean="0"/>
              <a:t>05/10/2018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7953-B5B9-4AB6-80F4-DFCD30D4B8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817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C565-8D6B-435A-A060-F03EF306B9AE}" type="datetime1">
              <a:rPr lang="es-MX" smtClean="0"/>
              <a:t>05/10/2018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1E7953-B5B9-4AB6-80F4-DFCD30D4B8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0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682D7-DB76-4DFF-BC99-1B630FFFCF64}" type="datetime1">
              <a:rPr lang="es-MX" smtClean="0"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71E7953-B5B9-4AB6-80F4-DFCD30D4B869}" type="slidenum">
              <a:rPr lang="es-MX" smtClean="0"/>
              <a:t>‹Nº›</a:t>
            </a:fld>
            <a:endParaRPr lang="es-MX"/>
          </a:p>
        </p:txBody>
      </p:sp>
      <p:pic>
        <p:nvPicPr>
          <p:cNvPr id="37" name="2 Imagen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81" t="21643" r="4803" b="24249"/>
          <a:stretch>
            <a:fillRect/>
          </a:stretch>
        </p:blipFill>
        <p:spPr bwMode="auto">
          <a:xfrm>
            <a:off x="10658239" y="38953"/>
            <a:ext cx="1452631" cy="5204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8" name="1 Imagen" descr="C:\Users\Planeacion.PLAN09\Pictures\Logotipo SEP (color).jpg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853" y="38953"/>
            <a:ext cx="1502418" cy="535912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79435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2711624" y="2420888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smtClean="0"/>
              <a:t>Reunión Nacional Académica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9228348" y="60932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Septiembre 2018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6414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575491" y="-25643"/>
            <a:ext cx="9533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Logros de formación</a:t>
            </a:r>
          </a:p>
          <a:p>
            <a:pPr algn="ctr"/>
            <a:r>
              <a:rPr lang="es-MX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</a:t>
            </a:r>
            <a:r>
              <a:rPr lang="es-MX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ntidades con avance “Regular”</a:t>
            </a:r>
            <a:endParaRPr lang="es-MX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619223" y="1477078"/>
            <a:ext cx="6628074" cy="3960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Formación Inicial y Continua</a:t>
            </a:r>
            <a:endParaRPr lang="es-MX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409542"/>
              </p:ext>
            </p:extLst>
          </p:nvPr>
        </p:nvGraphicFramePr>
        <p:xfrm>
          <a:off x="2135560" y="1901403"/>
          <a:ext cx="8102309" cy="4817330"/>
        </p:xfrm>
        <a:graphic>
          <a:graphicData uri="http://schemas.openxmlformats.org/drawingml/2006/table">
            <a:tbl>
              <a:tblPr/>
              <a:tblGrid>
                <a:gridCol w="1508409">
                  <a:extLst>
                    <a:ext uri="{9D8B030D-6E8A-4147-A177-3AD203B41FA5}">
                      <a16:colId xmlns:a16="http://schemas.microsoft.com/office/drawing/2014/main" val="4290698599"/>
                    </a:ext>
                  </a:extLst>
                </a:gridCol>
                <a:gridCol w="1738261">
                  <a:extLst>
                    <a:ext uri="{9D8B030D-6E8A-4147-A177-3AD203B41FA5}">
                      <a16:colId xmlns:a16="http://schemas.microsoft.com/office/drawing/2014/main" val="1923160795"/>
                    </a:ext>
                  </a:extLst>
                </a:gridCol>
                <a:gridCol w="1937906">
                  <a:extLst>
                    <a:ext uri="{9D8B030D-6E8A-4147-A177-3AD203B41FA5}">
                      <a16:colId xmlns:a16="http://schemas.microsoft.com/office/drawing/2014/main" val="93116632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29220183"/>
                    </a:ext>
                  </a:extLst>
                </a:gridCol>
                <a:gridCol w="1477573">
                  <a:extLst>
                    <a:ext uri="{9D8B030D-6E8A-4147-A177-3AD203B41FA5}">
                      <a16:colId xmlns:a16="http://schemas.microsoft.com/office/drawing/2014/main" val="291620421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03" marR="6903" marT="6903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Meta de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Alfabetizadores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Asesores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 recibir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formación</a:t>
                      </a:r>
                      <a:endParaRPr lang="es-ES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Alfabetizadores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Asesores que recibieron formación</a:t>
                      </a:r>
                      <a:endParaRPr lang="es-ES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Diferencia</a:t>
                      </a:r>
                    </a:p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(Alfabetizadores y Asesores por recibir</a:t>
                      </a:r>
                      <a:r>
                        <a:rPr lang="es-ES" sz="1100" b="1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formación)</a:t>
                      </a:r>
                      <a:endParaRPr lang="es-MX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Avance </a:t>
                      </a:r>
                      <a:r>
                        <a:rPr lang="es-MX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formación</a:t>
                      </a:r>
                      <a:endParaRPr lang="es-MX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679169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México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2,917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60822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Guanajuato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20619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Veracruz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3,544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06156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Chihuahua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463668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Nuevo León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686635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Morelos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09514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Baja California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94515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Hidalgo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5,743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770302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Sinaloa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235946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Michoacán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3,931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1,758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740105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Durango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127813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Aguascalientes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74092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Nayarit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084266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5725"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35,212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17,408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17,804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644894"/>
                  </a:ext>
                </a:extLst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2279576" y="1873122"/>
            <a:ext cx="1038525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s-MX" b="1" dirty="0" smtClean="0"/>
          </a:p>
          <a:p>
            <a:endParaRPr lang="es-MX" b="1" dirty="0"/>
          </a:p>
          <a:p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2982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575491" y="-25643"/>
            <a:ext cx="9533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Logros de formación</a:t>
            </a:r>
          </a:p>
          <a:p>
            <a:pPr algn="ctr"/>
            <a:r>
              <a:rPr lang="es-MX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</a:t>
            </a:r>
            <a:r>
              <a:rPr lang="es-MX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ntidades con avance “Regular”</a:t>
            </a:r>
            <a:endParaRPr lang="es-MX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619223" y="1325882"/>
            <a:ext cx="6628074" cy="3960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Formación Inicial y Continua</a:t>
            </a: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279576" y="1873122"/>
            <a:ext cx="1038525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s-MX" b="1" dirty="0" smtClean="0"/>
          </a:p>
          <a:p>
            <a:endParaRPr lang="es-MX" b="1" dirty="0"/>
          </a:p>
          <a:p>
            <a:endParaRPr lang="es-MX" b="1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603792"/>
              </p:ext>
            </p:extLst>
          </p:nvPr>
        </p:nvGraphicFramePr>
        <p:xfrm>
          <a:off x="2144988" y="1721926"/>
          <a:ext cx="8102309" cy="4888311"/>
        </p:xfrm>
        <a:graphic>
          <a:graphicData uri="http://schemas.openxmlformats.org/drawingml/2006/table">
            <a:tbl>
              <a:tblPr/>
              <a:tblGrid>
                <a:gridCol w="1508409">
                  <a:extLst>
                    <a:ext uri="{9D8B030D-6E8A-4147-A177-3AD203B41FA5}">
                      <a16:colId xmlns:a16="http://schemas.microsoft.com/office/drawing/2014/main" val="4290698599"/>
                    </a:ext>
                  </a:extLst>
                </a:gridCol>
                <a:gridCol w="1738261">
                  <a:extLst>
                    <a:ext uri="{9D8B030D-6E8A-4147-A177-3AD203B41FA5}">
                      <a16:colId xmlns:a16="http://schemas.microsoft.com/office/drawing/2014/main" val="1923160795"/>
                    </a:ext>
                  </a:extLst>
                </a:gridCol>
                <a:gridCol w="1937906">
                  <a:extLst>
                    <a:ext uri="{9D8B030D-6E8A-4147-A177-3AD203B41FA5}">
                      <a16:colId xmlns:a16="http://schemas.microsoft.com/office/drawing/2014/main" val="93116632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29220183"/>
                    </a:ext>
                  </a:extLst>
                </a:gridCol>
                <a:gridCol w="1621589">
                  <a:extLst>
                    <a:ext uri="{9D8B030D-6E8A-4147-A177-3AD203B41FA5}">
                      <a16:colId xmlns:a16="http://schemas.microsoft.com/office/drawing/2014/main" val="291620421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03" marR="6903" marT="6903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Meta de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Alfabetizadores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Asesores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 recibir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formación</a:t>
                      </a:r>
                      <a:endParaRPr lang="es-ES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Alfabetizadores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Asesores que recibieron formación</a:t>
                      </a:r>
                      <a:endParaRPr lang="es-ES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Diferencia</a:t>
                      </a:r>
                      <a:endParaRPr lang="es-MX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Avance </a:t>
                      </a:r>
                      <a:r>
                        <a:rPr lang="es-MX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formación</a:t>
                      </a:r>
                      <a:endParaRPr lang="es-MX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679169"/>
                  </a:ext>
                </a:extLst>
              </a:tr>
              <a:tr h="343068"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Nacional</a:t>
                      </a:r>
                    </a:p>
                  </a:txBody>
                  <a:tcPr marL="6903" marR="6903" marT="6903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82,507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36,845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45,662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926882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Sonora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1,742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463668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Baja California Sur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686635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Querétaro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1,788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09514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Campeche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1,787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94515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Tlaxcala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1,436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330530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Oaxaca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286172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Zacatecas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1,632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36517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Guerrero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2,953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89283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Chiapas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7454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Tabasco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1,747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128820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Jalisco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1,453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744166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Quintana Roo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207805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Yucatán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66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74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9 Rectángulo"/>
          <p:cNvSpPr/>
          <p:nvPr/>
        </p:nvSpPr>
        <p:spPr>
          <a:xfrm>
            <a:off x="2789322" y="1052736"/>
            <a:ext cx="7981240" cy="6944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entury Gothic" panose="020B0502020202020204" pitchFamily="34" charset="0"/>
            </a:endParaRPr>
          </a:p>
        </p:txBody>
      </p:sp>
      <p:sp>
        <p:nvSpPr>
          <p:cNvPr id="49" name="10 Rectángulo"/>
          <p:cNvSpPr/>
          <p:nvPr/>
        </p:nvSpPr>
        <p:spPr>
          <a:xfrm>
            <a:off x="3355602" y="1091793"/>
            <a:ext cx="7420918" cy="616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Formación inicial al </a:t>
            </a:r>
            <a:r>
              <a:rPr lang="es-MX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100%</a:t>
            </a:r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de </a:t>
            </a:r>
            <a:r>
              <a:rPr lang="es-MX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alfabetizadores y </a:t>
            </a:r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asesores de nuevo ingreso </a:t>
            </a:r>
          </a:p>
        </p:txBody>
      </p:sp>
      <p:sp>
        <p:nvSpPr>
          <p:cNvPr id="50" name="11 Rectángulo"/>
          <p:cNvSpPr>
            <a:spLocks noChangeAspect="1"/>
          </p:cNvSpPr>
          <p:nvPr/>
        </p:nvSpPr>
        <p:spPr>
          <a:xfrm>
            <a:off x="2611283" y="1163994"/>
            <a:ext cx="566280" cy="47195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9" name="30 CuadroTexto"/>
          <p:cNvSpPr txBox="1"/>
          <p:nvPr/>
        </p:nvSpPr>
        <p:spPr>
          <a:xfrm>
            <a:off x="2366203" y="63900"/>
            <a:ext cx="7551420" cy="735755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32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MX" sz="3600" dirty="0" smtClean="0">
                <a:solidFill>
                  <a:schemeClr val="tx1"/>
                </a:solidFill>
              </a:rPr>
              <a:t>Indicadores de formación 2019</a:t>
            </a:r>
          </a:p>
        </p:txBody>
      </p:sp>
      <p:sp>
        <p:nvSpPr>
          <p:cNvPr id="71" name="9 Rectángulo"/>
          <p:cNvSpPr/>
          <p:nvPr/>
        </p:nvSpPr>
        <p:spPr>
          <a:xfrm>
            <a:off x="2801338" y="1873072"/>
            <a:ext cx="7981240" cy="6944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entury Gothic" panose="020B0502020202020204" pitchFamily="34" charset="0"/>
            </a:endParaRPr>
          </a:p>
        </p:txBody>
      </p:sp>
      <p:sp>
        <p:nvSpPr>
          <p:cNvPr id="72" name="10 Rectángulo"/>
          <p:cNvSpPr/>
          <p:nvPr/>
        </p:nvSpPr>
        <p:spPr>
          <a:xfrm>
            <a:off x="3367618" y="1912129"/>
            <a:ext cx="7420918" cy="616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Formación inicial en línea para el </a:t>
            </a:r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15%</a:t>
            </a:r>
            <a:r>
              <a:rPr lang="es-E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de alfabetizadores y asesores de nuevo ingreso </a:t>
            </a:r>
          </a:p>
        </p:txBody>
      </p:sp>
      <p:sp>
        <p:nvSpPr>
          <p:cNvPr id="73" name="11 Rectángulo"/>
          <p:cNvSpPr>
            <a:spLocks noChangeAspect="1"/>
          </p:cNvSpPr>
          <p:nvPr/>
        </p:nvSpPr>
        <p:spPr>
          <a:xfrm>
            <a:off x="2623299" y="1984330"/>
            <a:ext cx="566280" cy="47195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74" name="9 Rectángulo"/>
          <p:cNvSpPr/>
          <p:nvPr/>
        </p:nvSpPr>
        <p:spPr>
          <a:xfrm>
            <a:off x="2789322" y="2694291"/>
            <a:ext cx="7981240" cy="6944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entury Gothic" panose="020B0502020202020204" pitchFamily="34" charset="0"/>
            </a:endParaRPr>
          </a:p>
        </p:txBody>
      </p:sp>
      <p:sp>
        <p:nvSpPr>
          <p:cNvPr id="75" name="10 Rectángulo"/>
          <p:cNvSpPr/>
          <p:nvPr/>
        </p:nvSpPr>
        <p:spPr>
          <a:xfrm>
            <a:off x="3355602" y="2733348"/>
            <a:ext cx="7420918" cy="616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Formación continua en el segundo semestre para el </a:t>
            </a:r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50%</a:t>
            </a:r>
            <a:r>
              <a:rPr lang="es-E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de asesores de nuevo ingreso</a:t>
            </a:r>
          </a:p>
        </p:txBody>
      </p:sp>
      <p:sp>
        <p:nvSpPr>
          <p:cNvPr id="76" name="11 Rectángulo"/>
          <p:cNvSpPr>
            <a:spLocks noChangeAspect="1"/>
          </p:cNvSpPr>
          <p:nvPr/>
        </p:nvSpPr>
        <p:spPr>
          <a:xfrm>
            <a:off x="2611283" y="2805549"/>
            <a:ext cx="566280" cy="471952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77" name="9 Rectángulo"/>
          <p:cNvSpPr/>
          <p:nvPr/>
        </p:nvSpPr>
        <p:spPr>
          <a:xfrm>
            <a:off x="2770367" y="3516454"/>
            <a:ext cx="7981240" cy="6944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entury Gothic" panose="020B0502020202020204" pitchFamily="34" charset="0"/>
            </a:endParaRPr>
          </a:p>
        </p:txBody>
      </p:sp>
      <p:sp>
        <p:nvSpPr>
          <p:cNvPr id="78" name="10 Rectángulo"/>
          <p:cNvSpPr/>
          <p:nvPr/>
        </p:nvSpPr>
        <p:spPr>
          <a:xfrm>
            <a:off x="3336647" y="3555511"/>
            <a:ext cx="7420918" cy="616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Formación continua para el </a:t>
            </a:r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50%</a:t>
            </a:r>
            <a:r>
              <a:rPr lang="es-E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de asesores </a:t>
            </a:r>
            <a:r>
              <a:rPr lang="es-E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con permanencia mayor a 6 meses</a:t>
            </a:r>
            <a:endParaRPr lang="es-ES" sz="16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11 Rectángulo"/>
          <p:cNvSpPr>
            <a:spLocks noChangeAspect="1"/>
          </p:cNvSpPr>
          <p:nvPr/>
        </p:nvSpPr>
        <p:spPr>
          <a:xfrm>
            <a:off x="2592328" y="3627712"/>
            <a:ext cx="566280" cy="47195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80" name="9 Rectángulo"/>
          <p:cNvSpPr/>
          <p:nvPr/>
        </p:nvSpPr>
        <p:spPr>
          <a:xfrm>
            <a:off x="2764409" y="4312393"/>
            <a:ext cx="7981240" cy="6944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entury Gothic" panose="020B0502020202020204" pitchFamily="34" charset="0"/>
            </a:endParaRPr>
          </a:p>
        </p:txBody>
      </p:sp>
      <p:sp>
        <p:nvSpPr>
          <p:cNvPr id="81" name="10 Rectángulo"/>
          <p:cNvSpPr/>
          <p:nvPr/>
        </p:nvSpPr>
        <p:spPr>
          <a:xfrm>
            <a:off x="3330689" y="4351450"/>
            <a:ext cx="7420918" cy="616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Formación inicial al </a:t>
            </a:r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100%</a:t>
            </a:r>
            <a:r>
              <a:rPr lang="es-E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de figuras educativas de nuevo ingreso</a:t>
            </a:r>
          </a:p>
        </p:txBody>
      </p:sp>
      <p:sp>
        <p:nvSpPr>
          <p:cNvPr id="82" name="11 Rectángulo"/>
          <p:cNvSpPr>
            <a:spLocks noChangeAspect="1"/>
          </p:cNvSpPr>
          <p:nvPr/>
        </p:nvSpPr>
        <p:spPr>
          <a:xfrm>
            <a:off x="2586370" y="4423651"/>
            <a:ext cx="566280" cy="4719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83" name="9 Rectángulo"/>
          <p:cNvSpPr/>
          <p:nvPr/>
        </p:nvSpPr>
        <p:spPr>
          <a:xfrm>
            <a:off x="2760148" y="5094611"/>
            <a:ext cx="7981240" cy="6944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entury Gothic" panose="020B0502020202020204" pitchFamily="34" charset="0"/>
            </a:endParaRPr>
          </a:p>
        </p:txBody>
      </p:sp>
      <p:sp>
        <p:nvSpPr>
          <p:cNvPr id="84" name="10 Rectángulo"/>
          <p:cNvSpPr/>
          <p:nvPr/>
        </p:nvSpPr>
        <p:spPr>
          <a:xfrm>
            <a:off x="3326428" y="5133668"/>
            <a:ext cx="7420918" cy="616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Formación continua al </a:t>
            </a:r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50% </a:t>
            </a:r>
            <a:r>
              <a:rPr lang="es-E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de figuras educativas con permanencia mayor a 6 meses</a:t>
            </a:r>
          </a:p>
        </p:txBody>
      </p:sp>
      <p:sp>
        <p:nvSpPr>
          <p:cNvPr id="85" name="11 Rectángulo"/>
          <p:cNvSpPr>
            <a:spLocks noChangeAspect="1"/>
          </p:cNvSpPr>
          <p:nvPr/>
        </p:nvSpPr>
        <p:spPr>
          <a:xfrm>
            <a:off x="2582109" y="5205869"/>
            <a:ext cx="566280" cy="4719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86" name="9 Rectángulo"/>
          <p:cNvSpPr/>
          <p:nvPr/>
        </p:nvSpPr>
        <p:spPr>
          <a:xfrm>
            <a:off x="2760148" y="5912344"/>
            <a:ext cx="7981240" cy="6944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entury Gothic" panose="020B0502020202020204" pitchFamily="34" charset="0"/>
            </a:endParaRPr>
          </a:p>
        </p:txBody>
      </p:sp>
      <p:sp>
        <p:nvSpPr>
          <p:cNvPr id="87" name="10 Rectángulo"/>
          <p:cNvSpPr/>
          <p:nvPr/>
        </p:nvSpPr>
        <p:spPr>
          <a:xfrm>
            <a:off x="3326428" y="5951401"/>
            <a:ext cx="7420918" cy="616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Participación de  alfabetizadores, asesores y figuras educativas en </a:t>
            </a:r>
            <a:r>
              <a:rPr lang="es-E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6 </a:t>
            </a:r>
            <a:r>
              <a:rPr lang="es-E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reuniones de balance educativo bimestrales</a:t>
            </a:r>
            <a:endParaRPr lang="es-ES" sz="16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11 Rectángulo"/>
          <p:cNvSpPr>
            <a:spLocks noChangeAspect="1"/>
          </p:cNvSpPr>
          <p:nvPr/>
        </p:nvSpPr>
        <p:spPr>
          <a:xfrm>
            <a:off x="2582109" y="6023602"/>
            <a:ext cx="566280" cy="47195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latin typeface="Century Gothic" panose="020B0502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11127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30 CuadroTexto"/>
          <p:cNvSpPr txBox="1"/>
          <p:nvPr/>
        </p:nvSpPr>
        <p:spPr>
          <a:xfrm>
            <a:off x="2351584" y="63900"/>
            <a:ext cx="7551420" cy="735755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32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MX" sz="3600" dirty="0" smtClean="0">
                <a:solidFill>
                  <a:schemeClr val="tx1"/>
                </a:solidFill>
              </a:rPr>
              <a:t>Equipos de formación 2019</a:t>
            </a:r>
          </a:p>
        </p:txBody>
      </p:sp>
      <p:sp>
        <p:nvSpPr>
          <p:cNvPr id="24" name="10 Rectángulo"/>
          <p:cNvSpPr/>
          <p:nvPr/>
        </p:nvSpPr>
        <p:spPr>
          <a:xfrm>
            <a:off x="1487488" y="5661248"/>
            <a:ext cx="10441160" cy="1119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4138" indent="-84138"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20000"/>
            </a:pPr>
            <a:r>
              <a:rPr lang="es-MX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*</a:t>
            </a: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Uno por </a:t>
            </a:r>
            <a:r>
              <a:rPr lang="es-E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cada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25 asesores/alfabetizadores hispanohablantes en microrregiones con alto porcentaje de personas que no saben leer y escribir</a:t>
            </a: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 </a:t>
            </a:r>
          </a:p>
          <a:p>
            <a:pPr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20000"/>
            </a:pPr>
            <a:r>
              <a:rPr lang="es-MX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** </a:t>
            </a: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Lengua y comunicación, Matemáticas y Ciencias o Contenidos diversificados o Alfabetización </a:t>
            </a:r>
          </a:p>
          <a:p>
            <a:pPr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20000"/>
            </a:pPr>
            <a:r>
              <a:rPr lang="es-MX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**</a:t>
            </a: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Lengua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y comunicación, </a:t>
            </a:r>
            <a:r>
              <a:rPr lang="es-MX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Matemáticas, Ciencias  y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Contenidos diversificados o Alfabetización </a:t>
            </a:r>
          </a:p>
          <a:p>
            <a:pPr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20000"/>
            </a:pPr>
            <a:endParaRPr lang="es-MX" sz="12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23586"/>
              </p:ext>
            </p:extLst>
          </p:nvPr>
        </p:nvGraphicFramePr>
        <p:xfrm>
          <a:off x="911424" y="980729"/>
          <a:ext cx="10441160" cy="4627781"/>
        </p:xfrm>
        <a:graphic>
          <a:graphicData uri="http://schemas.openxmlformats.org/drawingml/2006/table">
            <a:tbl>
              <a:tblPr/>
              <a:tblGrid>
                <a:gridCol w="2853087">
                  <a:extLst>
                    <a:ext uri="{9D8B030D-6E8A-4147-A177-3AD203B41FA5}">
                      <a16:colId xmlns:a16="http://schemas.microsoft.com/office/drawing/2014/main" val="4111998635"/>
                    </a:ext>
                  </a:extLst>
                </a:gridCol>
                <a:gridCol w="1468566">
                  <a:extLst>
                    <a:ext uri="{9D8B030D-6E8A-4147-A177-3AD203B41FA5}">
                      <a16:colId xmlns:a16="http://schemas.microsoft.com/office/drawing/2014/main" val="3568124469"/>
                    </a:ext>
                  </a:extLst>
                </a:gridCol>
                <a:gridCol w="1468566">
                  <a:extLst>
                    <a:ext uri="{9D8B030D-6E8A-4147-A177-3AD203B41FA5}">
                      <a16:colId xmlns:a16="http://schemas.microsoft.com/office/drawing/2014/main" val="302258816"/>
                    </a:ext>
                  </a:extLst>
                </a:gridCol>
                <a:gridCol w="1468566">
                  <a:extLst>
                    <a:ext uri="{9D8B030D-6E8A-4147-A177-3AD203B41FA5}">
                      <a16:colId xmlns:a16="http://schemas.microsoft.com/office/drawing/2014/main" val="698150992"/>
                    </a:ext>
                  </a:extLst>
                </a:gridCol>
                <a:gridCol w="1468566">
                  <a:extLst>
                    <a:ext uri="{9D8B030D-6E8A-4147-A177-3AD203B41FA5}">
                      <a16:colId xmlns:a16="http://schemas.microsoft.com/office/drawing/2014/main" val="1491855297"/>
                    </a:ext>
                  </a:extLst>
                </a:gridCol>
                <a:gridCol w="1713809">
                  <a:extLst>
                    <a:ext uri="{9D8B030D-6E8A-4147-A177-3AD203B41FA5}">
                      <a16:colId xmlns:a16="http://schemas.microsoft.com/office/drawing/2014/main" val="2864858003"/>
                    </a:ext>
                  </a:extLst>
                </a:gridCol>
              </a:tblGrid>
              <a:tr h="1080119">
                <a:tc>
                  <a:txBody>
                    <a:bodyPr/>
                    <a:lstStyle/>
                    <a:p>
                      <a:pPr algn="l" fontAlgn="ctr"/>
                      <a:endParaRPr lang="es-MX" sz="1400" b="0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6E0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161616"/>
                          </a:solidFill>
                          <a:effectLst/>
                          <a:latin typeface="Century Gothic" panose="020B0502020202020204" pitchFamily="34" charset="0"/>
                        </a:rPr>
                        <a:t>Organizador de servicios educativos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6E0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161616"/>
                          </a:solidFill>
                          <a:effectLst/>
                          <a:latin typeface="Century Gothic" panose="020B0502020202020204" pitchFamily="34" charset="0"/>
                        </a:rPr>
                        <a:t>Formador especializado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6E0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161616"/>
                          </a:solidFill>
                          <a:effectLst/>
                          <a:latin typeface="Century Gothic" panose="020B0502020202020204" pitchFamily="34" charset="0"/>
                        </a:rPr>
                        <a:t>Enlace educativo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6E0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161616"/>
                          </a:solidFill>
                          <a:effectLst/>
                          <a:latin typeface="Century Gothic" panose="020B0502020202020204" pitchFamily="34" charset="0"/>
                        </a:rPr>
                        <a:t>Formador especializado de educación indígena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6E0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161616"/>
                          </a:solidFill>
                          <a:effectLst/>
                          <a:latin typeface="Century Gothic" panose="020B0502020202020204" pitchFamily="34" charset="0"/>
                        </a:rPr>
                        <a:t>Enlace educativo bilingüe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6E0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809208"/>
                  </a:ext>
                </a:extLst>
              </a:tr>
              <a:tr h="803244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Coordinación de zona con menos de 250 asesores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6E0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6E0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6E0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6E0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6E0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6E0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815809"/>
                  </a:ext>
                </a:extLst>
              </a:tr>
              <a:tr h="803244">
                <a:tc>
                  <a:txBody>
                    <a:bodyPr/>
                    <a:lstStyle/>
                    <a:p>
                      <a:pPr marL="84138" indent="0" algn="l" defTabSz="457200" rtl="0" eaLnBrk="1" fontAlgn="ctr" latinLnBrk="0" hangingPunct="1"/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Coordinación de zona con 251 a 300 asesores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411787"/>
                  </a:ext>
                </a:extLst>
              </a:tr>
              <a:tr h="803244">
                <a:tc>
                  <a:txBody>
                    <a:bodyPr/>
                    <a:lstStyle/>
                    <a:p>
                      <a:pPr marL="84138" indent="0" algn="l" defTabSz="457200" rtl="0" eaLnBrk="1" fontAlgn="ctr" latinLnBrk="0" hangingPunct="1"/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Coordinación de zona con más de 300 asesores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57206"/>
                  </a:ext>
                </a:extLst>
              </a:tr>
              <a:tr h="1137930">
                <a:tc>
                  <a:txBody>
                    <a:bodyPr/>
                    <a:lstStyle/>
                    <a:p>
                      <a:pPr marL="84138" indent="0" algn="l" defTabSz="457200" rtl="0" eaLnBrk="1" fontAlgn="ctr" latinLnBrk="0" hangingPunct="1"/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Coordinación de zona con atención indígena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</a:t>
                      </a:r>
                      <a:endParaRPr lang="es-MX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por 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cada etnia/lengua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</a:t>
                      </a:r>
                      <a:endParaRPr lang="es-MX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por 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cada 25 asesores / alfabetizadores bilingües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739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13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575491" y="-25643"/>
            <a:ext cx="9533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Logros nacionales de formación</a:t>
            </a:r>
            <a:endParaRPr lang="es-MX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835247" y="700419"/>
            <a:ext cx="6628074" cy="3960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Formación Inicial</a:t>
            </a:r>
            <a:endParaRPr lang="es-MX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77202"/>
              </p:ext>
            </p:extLst>
          </p:nvPr>
        </p:nvGraphicFramePr>
        <p:xfrm>
          <a:off x="2351584" y="1124744"/>
          <a:ext cx="8102309" cy="5704572"/>
        </p:xfrm>
        <a:graphic>
          <a:graphicData uri="http://schemas.openxmlformats.org/drawingml/2006/table">
            <a:tbl>
              <a:tblPr/>
              <a:tblGrid>
                <a:gridCol w="1508409">
                  <a:extLst>
                    <a:ext uri="{9D8B030D-6E8A-4147-A177-3AD203B41FA5}">
                      <a16:colId xmlns:a16="http://schemas.microsoft.com/office/drawing/2014/main" val="4290698599"/>
                    </a:ext>
                  </a:extLst>
                </a:gridCol>
                <a:gridCol w="1738261">
                  <a:extLst>
                    <a:ext uri="{9D8B030D-6E8A-4147-A177-3AD203B41FA5}">
                      <a16:colId xmlns:a16="http://schemas.microsoft.com/office/drawing/2014/main" val="1923160795"/>
                    </a:ext>
                  </a:extLst>
                </a:gridCol>
                <a:gridCol w="1937906">
                  <a:extLst>
                    <a:ext uri="{9D8B030D-6E8A-4147-A177-3AD203B41FA5}">
                      <a16:colId xmlns:a16="http://schemas.microsoft.com/office/drawing/2014/main" val="93116632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29220183"/>
                    </a:ext>
                  </a:extLst>
                </a:gridCol>
                <a:gridCol w="1621589">
                  <a:extLst>
                    <a:ext uri="{9D8B030D-6E8A-4147-A177-3AD203B41FA5}">
                      <a16:colId xmlns:a16="http://schemas.microsoft.com/office/drawing/2014/main" val="291620421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03" marR="6903" marT="6903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Alfabetizadores y Asesores de nuevo ingreso </a:t>
                      </a:r>
                    </a:p>
                  </a:txBody>
                  <a:tcPr marL="6903" marR="6903" marT="6903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Alfabetizadores y Asesores de nuevo ingreso </a:t>
                      </a:r>
                      <a:b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que recibieron formación Inicial</a:t>
                      </a:r>
                    </a:p>
                  </a:txBody>
                  <a:tcPr marL="6903" marR="6903" marT="6903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Diferencia</a:t>
                      </a:r>
                    </a:p>
                  </a:txBody>
                  <a:tcPr marL="6903" marR="6903" marT="6903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Avance formación Inicial</a:t>
                      </a:r>
                    </a:p>
                  </a:txBody>
                  <a:tcPr marL="6903" marR="6903" marT="6903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679169"/>
                  </a:ext>
                </a:extLst>
              </a:tr>
              <a:tr h="343068"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Nacional</a:t>
                      </a:r>
                    </a:p>
                  </a:txBody>
                  <a:tcPr marL="6903" marR="6903" marT="6903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20,017</a:t>
                      </a:r>
                    </a:p>
                  </a:txBody>
                  <a:tcPr marL="6903" marR="6903" marT="6903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14,073</a:t>
                      </a:r>
                    </a:p>
                  </a:txBody>
                  <a:tcPr marL="6903" marR="6903" marT="6903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5,944</a:t>
                      </a:r>
                    </a:p>
                  </a:txBody>
                  <a:tcPr marL="6903" marR="6903" marT="6903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70%</a:t>
                      </a:r>
                    </a:p>
                  </a:txBody>
                  <a:tcPr marL="6903" marR="6903" marT="6903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926882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Sonora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CC00"/>
                          </a:solidFill>
                          <a:effectLst/>
                          <a:latin typeface="Century Gothic" panose="020B0502020202020204" pitchFamily="34" charset="0"/>
                        </a:rPr>
                        <a:t>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60822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Coahuila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CC00"/>
                          </a:solidFill>
                          <a:effectLst/>
                          <a:latin typeface="Century Gothic" panose="020B050202020202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20619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Nuevo León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CC00"/>
                          </a:solidFill>
                          <a:effectLst/>
                          <a:latin typeface="Century Gothic" panose="020B050202020202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06156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Tamaulipas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CC00"/>
                          </a:solidFill>
                          <a:effectLst/>
                          <a:latin typeface="Century Gothic" panose="020B050202020202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463668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Ciudad de México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CC00"/>
                          </a:solidFill>
                          <a:effectLst/>
                          <a:latin typeface="Century Gothic" panose="020B050202020202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686635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México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CC00"/>
                          </a:solidFill>
                          <a:effectLst/>
                          <a:latin typeface="Century Gothic" panose="020B050202020202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09514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Hidalgo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1,711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94515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Guanajuato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330530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Michoacán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286172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San Luis Potosí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36517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Durango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89283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Baja California Sur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7454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Baja California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128820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Chihuahua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744166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defTabSz="457200" rtl="0" eaLnBrk="1" fontAlgn="ctr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Puebla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207805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Nayarit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66860"/>
                  </a:ext>
                </a:extLst>
              </a:tr>
            </a:tbl>
          </a:graphicData>
        </a:graphic>
      </p:graphicFrame>
      <p:sp>
        <p:nvSpPr>
          <p:cNvPr id="5" name="18 Rectángulo"/>
          <p:cNvSpPr/>
          <p:nvPr/>
        </p:nvSpPr>
        <p:spPr>
          <a:xfrm>
            <a:off x="10553491" y="3128763"/>
            <a:ext cx="426720" cy="213360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19 CuadroTexto"/>
          <p:cNvSpPr txBox="1"/>
          <p:nvPr/>
        </p:nvSpPr>
        <p:spPr>
          <a:xfrm>
            <a:off x="11018311" y="3498824"/>
            <a:ext cx="700833" cy="29238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1300" dirty="0">
                <a:latin typeface="Century Gothic" panose="020B0502020202020204" pitchFamily="34" charset="0"/>
              </a:rPr>
              <a:t>B</a:t>
            </a:r>
            <a:r>
              <a:rPr lang="es-MX" sz="1300" dirty="0" smtClean="0">
                <a:latin typeface="Century Gothic" panose="020B0502020202020204" pitchFamily="34" charset="0"/>
              </a:rPr>
              <a:t>ueno</a:t>
            </a:r>
            <a:endParaRPr lang="es-MX" sz="1300" dirty="0">
              <a:latin typeface="Century Gothic" panose="020B0502020202020204" pitchFamily="34" charset="0"/>
            </a:endParaRPr>
          </a:p>
        </p:txBody>
      </p:sp>
      <p:sp>
        <p:nvSpPr>
          <p:cNvPr id="8" name="20 Rectángulo"/>
          <p:cNvSpPr/>
          <p:nvPr/>
        </p:nvSpPr>
        <p:spPr>
          <a:xfrm>
            <a:off x="10553491" y="3538338"/>
            <a:ext cx="426720" cy="21336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21 CuadroTexto"/>
          <p:cNvSpPr txBox="1"/>
          <p:nvPr/>
        </p:nvSpPr>
        <p:spPr>
          <a:xfrm>
            <a:off x="11018311" y="3089250"/>
            <a:ext cx="1167307" cy="29238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1300" dirty="0" smtClean="0">
                <a:latin typeface="Century Gothic" panose="020B0502020202020204" pitchFamily="34" charset="0"/>
              </a:rPr>
              <a:t>Satisfactorio</a:t>
            </a:r>
            <a:endParaRPr lang="es-MX" sz="1300" dirty="0">
              <a:latin typeface="Century Gothic" panose="020B0502020202020204" pitchFamily="34" charset="0"/>
            </a:endParaRPr>
          </a:p>
        </p:txBody>
      </p:sp>
      <p:sp>
        <p:nvSpPr>
          <p:cNvPr id="11" name="22 Rectángulo"/>
          <p:cNvSpPr/>
          <p:nvPr/>
        </p:nvSpPr>
        <p:spPr>
          <a:xfrm>
            <a:off x="10553491" y="4005064"/>
            <a:ext cx="426720" cy="2133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23 CuadroTexto"/>
          <p:cNvSpPr txBox="1"/>
          <p:nvPr/>
        </p:nvSpPr>
        <p:spPr>
          <a:xfrm>
            <a:off x="11018311" y="3965550"/>
            <a:ext cx="805029" cy="29238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1300" dirty="0" smtClean="0">
                <a:latin typeface="Century Gothic" panose="020B0502020202020204" pitchFamily="34" charset="0"/>
              </a:rPr>
              <a:t>Regular</a:t>
            </a:r>
            <a:endParaRPr lang="es-MX" sz="13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90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575491" y="-25643"/>
            <a:ext cx="9533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Logros nacionales de formación</a:t>
            </a:r>
            <a:endParaRPr lang="es-MX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835247" y="700419"/>
            <a:ext cx="6628074" cy="3960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Formación Inicial</a:t>
            </a:r>
            <a:endParaRPr lang="es-MX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453284"/>
              </p:ext>
            </p:extLst>
          </p:nvPr>
        </p:nvGraphicFramePr>
        <p:xfrm>
          <a:off x="2351584" y="1124744"/>
          <a:ext cx="8102309" cy="5704572"/>
        </p:xfrm>
        <a:graphic>
          <a:graphicData uri="http://schemas.openxmlformats.org/drawingml/2006/table">
            <a:tbl>
              <a:tblPr/>
              <a:tblGrid>
                <a:gridCol w="1508409">
                  <a:extLst>
                    <a:ext uri="{9D8B030D-6E8A-4147-A177-3AD203B41FA5}">
                      <a16:colId xmlns:a16="http://schemas.microsoft.com/office/drawing/2014/main" val="4290698599"/>
                    </a:ext>
                  </a:extLst>
                </a:gridCol>
                <a:gridCol w="1738261">
                  <a:extLst>
                    <a:ext uri="{9D8B030D-6E8A-4147-A177-3AD203B41FA5}">
                      <a16:colId xmlns:a16="http://schemas.microsoft.com/office/drawing/2014/main" val="1923160795"/>
                    </a:ext>
                  </a:extLst>
                </a:gridCol>
                <a:gridCol w="1937906">
                  <a:extLst>
                    <a:ext uri="{9D8B030D-6E8A-4147-A177-3AD203B41FA5}">
                      <a16:colId xmlns:a16="http://schemas.microsoft.com/office/drawing/2014/main" val="93116632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29220183"/>
                    </a:ext>
                  </a:extLst>
                </a:gridCol>
                <a:gridCol w="1621589">
                  <a:extLst>
                    <a:ext uri="{9D8B030D-6E8A-4147-A177-3AD203B41FA5}">
                      <a16:colId xmlns:a16="http://schemas.microsoft.com/office/drawing/2014/main" val="291620421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03" marR="6903" marT="6903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Alfabetizadores y Asesores de nuevo ingreso </a:t>
                      </a:r>
                    </a:p>
                  </a:txBody>
                  <a:tcPr marL="6903" marR="6903" marT="6903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Alfabetizadores y Asesores de nuevo ingreso </a:t>
                      </a:r>
                      <a:b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que recibieron formación Inicial</a:t>
                      </a:r>
                    </a:p>
                  </a:txBody>
                  <a:tcPr marL="6903" marR="6903" marT="6903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Diferencia</a:t>
                      </a:r>
                    </a:p>
                  </a:txBody>
                  <a:tcPr marL="6903" marR="6903" marT="6903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Avance formación Inicial</a:t>
                      </a:r>
                    </a:p>
                  </a:txBody>
                  <a:tcPr marL="6903" marR="6903" marT="6903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679169"/>
                  </a:ext>
                </a:extLst>
              </a:tr>
              <a:tr h="343068"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Nacional</a:t>
                      </a:r>
                    </a:p>
                  </a:txBody>
                  <a:tcPr marL="6903" marR="6903" marT="6903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20,017</a:t>
                      </a:r>
                    </a:p>
                  </a:txBody>
                  <a:tcPr marL="6903" marR="6903" marT="6903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14,073</a:t>
                      </a:r>
                    </a:p>
                  </a:txBody>
                  <a:tcPr marL="6903" marR="6903" marT="6903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5,944</a:t>
                      </a:r>
                    </a:p>
                  </a:txBody>
                  <a:tcPr marL="6903" marR="6903" marT="6903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70%</a:t>
                      </a:r>
                    </a:p>
                  </a:txBody>
                  <a:tcPr marL="6903" marR="6903" marT="6903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926882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Morelos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60822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Guerrero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20619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Sinaloa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06156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Querétaro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463668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Zacatecas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686635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Jalisco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09514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Colima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94515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Campeche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330530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Veracruz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286172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Tlaxcala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36517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Aguascalientes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89283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Chiapas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1,488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7454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Tabasco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128820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Oaxaca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744166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Quintana Roo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59%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207805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Yucatán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66860"/>
                  </a:ext>
                </a:extLst>
              </a:tr>
            </a:tbl>
          </a:graphicData>
        </a:graphic>
      </p:graphicFrame>
      <p:sp>
        <p:nvSpPr>
          <p:cNvPr id="5" name="18 Rectángulo"/>
          <p:cNvSpPr/>
          <p:nvPr/>
        </p:nvSpPr>
        <p:spPr>
          <a:xfrm>
            <a:off x="10553491" y="3128763"/>
            <a:ext cx="426720" cy="213360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19 CuadroTexto"/>
          <p:cNvSpPr txBox="1"/>
          <p:nvPr/>
        </p:nvSpPr>
        <p:spPr>
          <a:xfrm>
            <a:off x="11018311" y="3498824"/>
            <a:ext cx="700833" cy="29238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1300" dirty="0">
                <a:latin typeface="Century Gothic" panose="020B0502020202020204" pitchFamily="34" charset="0"/>
              </a:rPr>
              <a:t>B</a:t>
            </a:r>
            <a:r>
              <a:rPr lang="es-MX" sz="1300" dirty="0" smtClean="0">
                <a:latin typeface="Century Gothic" panose="020B0502020202020204" pitchFamily="34" charset="0"/>
              </a:rPr>
              <a:t>ueno</a:t>
            </a:r>
            <a:endParaRPr lang="es-MX" sz="1300" dirty="0">
              <a:latin typeface="Century Gothic" panose="020B0502020202020204" pitchFamily="34" charset="0"/>
            </a:endParaRPr>
          </a:p>
        </p:txBody>
      </p:sp>
      <p:sp>
        <p:nvSpPr>
          <p:cNvPr id="8" name="20 Rectángulo"/>
          <p:cNvSpPr/>
          <p:nvPr/>
        </p:nvSpPr>
        <p:spPr>
          <a:xfrm>
            <a:off x="10553491" y="3538338"/>
            <a:ext cx="426720" cy="21336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21 CuadroTexto"/>
          <p:cNvSpPr txBox="1"/>
          <p:nvPr/>
        </p:nvSpPr>
        <p:spPr>
          <a:xfrm>
            <a:off x="11018311" y="3089250"/>
            <a:ext cx="1167307" cy="29238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1300" dirty="0" smtClean="0">
                <a:latin typeface="Century Gothic" panose="020B0502020202020204" pitchFamily="34" charset="0"/>
              </a:rPr>
              <a:t>Satisfactorio</a:t>
            </a:r>
            <a:endParaRPr lang="es-MX" sz="1300" dirty="0">
              <a:latin typeface="Century Gothic" panose="020B0502020202020204" pitchFamily="34" charset="0"/>
            </a:endParaRPr>
          </a:p>
        </p:txBody>
      </p:sp>
      <p:sp>
        <p:nvSpPr>
          <p:cNvPr id="11" name="22 Rectángulo"/>
          <p:cNvSpPr/>
          <p:nvPr/>
        </p:nvSpPr>
        <p:spPr>
          <a:xfrm>
            <a:off x="10553491" y="4005064"/>
            <a:ext cx="426720" cy="2133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23 CuadroTexto"/>
          <p:cNvSpPr txBox="1"/>
          <p:nvPr/>
        </p:nvSpPr>
        <p:spPr>
          <a:xfrm>
            <a:off x="11018311" y="3965550"/>
            <a:ext cx="805029" cy="29238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1300" dirty="0" smtClean="0">
                <a:latin typeface="Century Gothic" panose="020B0502020202020204" pitchFamily="34" charset="0"/>
              </a:rPr>
              <a:t>Regular</a:t>
            </a:r>
            <a:endParaRPr lang="es-MX" sz="13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23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575491" y="-25643"/>
            <a:ext cx="9533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Logros nacionales de formación</a:t>
            </a:r>
            <a:endParaRPr lang="es-MX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835247" y="700419"/>
            <a:ext cx="6628074" cy="3960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Formación </a:t>
            </a:r>
            <a:r>
              <a:rPr lang="es-MX" sz="2000" b="1" dirty="0">
                <a:solidFill>
                  <a:schemeClr val="tx1"/>
                </a:solidFill>
              </a:rPr>
              <a:t>C</a:t>
            </a:r>
            <a:r>
              <a:rPr lang="es-MX" sz="2000" b="1" dirty="0" smtClean="0">
                <a:solidFill>
                  <a:schemeClr val="tx1"/>
                </a:solidFill>
              </a:rPr>
              <a:t>ontinua</a:t>
            </a:r>
            <a:endParaRPr lang="es-MX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670082"/>
              </p:ext>
            </p:extLst>
          </p:nvPr>
        </p:nvGraphicFramePr>
        <p:xfrm>
          <a:off x="2351584" y="1124744"/>
          <a:ext cx="8102309" cy="5704572"/>
        </p:xfrm>
        <a:graphic>
          <a:graphicData uri="http://schemas.openxmlformats.org/drawingml/2006/table">
            <a:tbl>
              <a:tblPr/>
              <a:tblGrid>
                <a:gridCol w="1508409">
                  <a:extLst>
                    <a:ext uri="{9D8B030D-6E8A-4147-A177-3AD203B41FA5}">
                      <a16:colId xmlns:a16="http://schemas.microsoft.com/office/drawing/2014/main" val="4290698599"/>
                    </a:ext>
                  </a:extLst>
                </a:gridCol>
                <a:gridCol w="1738261">
                  <a:extLst>
                    <a:ext uri="{9D8B030D-6E8A-4147-A177-3AD203B41FA5}">
                      <a16:colId xmlns:a16="http://schemas.microsoft.com/office/drawing/2014/main" val="1923160795"/>
                    </a:ext>
                  </a:extLst>
                </a:gridCol>
                <a:gridCol w="1937906">
                  <a:extLst>
                    <a:ext uri="{9D8B030D-6E8A-4147-A177-3AD203B41FA5}">
                      <a16:colId xmlns:a16="http://schemas.microsoft.com/office/drawing/2014/main" val="93116632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29220183"/>
                    </a:ext>
                  </a:extLst>
                </a:gridCol>
                <a:gridCol w="1621589">
                  <a:extLst>
                    <a:ext uri="{9D8B030D-6E8A-4147-A177-3AD203B41FA5}">
                      <a16:colId xmlns:a16="http://schemas.microsoft.com/office/drawing/2014/main" val="291620421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03" marR="6903" marT="6903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Meta de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Alfabetizadores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Asesores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 recibir formación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Continua</a:t>
                      </a:r>
                      <a:endParaRPr lang="es-ES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Alfabetizadores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Asesores que recibieron formación Continua</a:t>
                      </a:r>
                      <a:endParaRPr lang="es-ES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Diferencia</a:t>
                      </a:r>
                      <a:endParaRPr lang="es-MX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Avance formación Continua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679169"/>
                  </a:ext>
                </a:extLst>
              </a:tr>
              <a:tr h="343068"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Nacional</a:t>
                      </a:r>
                    </a:p>
                  </a:txBody>
                  <a:tcPr marL="6903" marR="6903" marT="6903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62,490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22,772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39,718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926882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Colima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CC00"/>
                          </a:solidFill>
                          <a:effectLst/>
                          <a:latin typeface="Century Gothic" panose="020B050202020202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60822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Puebla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2,923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20619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Tamaulipas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06156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San Luis Potosí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1,811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463668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Coahuila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686635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Ciudad de México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Sinaloa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09514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Veracruz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5,522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2,751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94515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México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2,064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330530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Chihuahua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286172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Nuevo León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36517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Guanajuato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89283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Morelos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7454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Aguascalientes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128820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Durango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1,811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744166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Baja California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207805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Sinaloa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66860"/>
                  </a:ext>
                </a:extLst>
              </a:tr>
            </a:tbl>
          </a:graphicData>
        </a:graphic>
      </p:graphicFrame>
      <p:sp>
        <p:nvSpPr>
          <p:cNvPr id="5" name="18 Rectángulo"/>
          <p:cNvSpPr/>
          <p:nvPr/>
        </p:nvSpPr>
        <p:spPr>
          <a:xfrm>
            <a:off x="10553491" y="3128763"/>
            <a:ext cx="426720" cy="213360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19 CuadroTexto"/>
          <p:cNvSpPr txBox="1"/>
          <p:nvPr/>
        </p:nvSpPr>
        <p:spPr>
          <a:xfrm>
            <a:off x="11018311" y="3498824"/>
            <a:ext cx="700833" cy="29238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1300" dirty="0">
                <a:latin typeface="Century Gothic" panose="020B0502020202020204" pitchFamily="34" charset="0"/>
              </a:rPr>
              <a:t>B</a:t>
            </a:r>
            <a:r>
              <a:rPr lang="es-MX" sz="1300" dirty="0" smtClean="0">
                <a:latin typeface="Century Gothic" panose="020B0502020202020204" pitchFamily="34" charset="0"/>
              </a:rPr>
              <a:t>ueno</a:t>
            </a:r>
            <a:endParaRPr lang="es-MX" sz="1300" dirty="0">
              <a:latin typeface="Century Gothic" panose="020B0502020202020204" pitchFamily="34" charset="0"/>
            </a:endParaRPr>
          </a:p>
        </p:txBody>
      </p:sp>
      <p:sp>
        <p:nvSpPr>
          <p:cNvPr id="8" name="20 Rectángulo"/>
          <p:cNvSpPr/>
          <p:nvPr/>
        </p:nvSpPr>
        <p:spPr>
          <a:xfrm>
            <a:off x="10553491" y="3538338"/>
            <a:ext cx="426720" cy="21336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21 CuadroTexto"/>
          <p:cNvSpPr txBox="1"/>
          <p:nvPr/>
        </p:nvSpPr>
        <p:spPr>
          <a:xfrm>
            <a:off x="11018311" y="3089250"/>
            <a:ext cx="1167307" cy="29238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1300" dirty="0" smtClean="0">
                <a:latin typeface="Century Gothic" panose="020B0502020202020204" pitchFamily="34" charset="0"/>
              </a:rPr>
              <a:t>Satisfactorio</a:t>
            </a:r>
            <a:endParaRPr lang="es-MX" sz="1300" dirty="0">
              <a:latin typeface="Century Gothic" panose="020B0502020202020204" pitchFamily="34" charset="0"/>
            </a:endParaRPr>
          </a:p>
        </p:txBody>
      </p:sp>
      <p:sp>
        <p:nvSpPr>
          <p:cNvPr id="11" name="22 Rectángulo"/>
          <p:cNvSpPr/>
          <p:nvPr/>
        </p:nvSpPr>
        <p:spPr>
          <a:xfrm>
            <a:off x="10553491" y="4005064"/>
            <a:ext cx="426720" cy="2133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23 CuadroTexto"/>
          <p:cNvSpPr txBox="1"/>
          <p:nvPr/>
        </p:nvSpPr>
        <p:spPr>
          <a:xfrm>
            <a:off x="11018311" y="3965550"/>
            <a:ext cx="805029" cy="29238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1300" dirty="0" smtClean="0">
                <a:latin typeface="Century Gothic" panose="020B0502020202020204" pitchFamily="34" charset="0"/>
              </a:rPr>
              <a:t>Regular</a:t>
            </a:r>
            <a:endParaRPr lang="es-MX" sz="13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27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575491" y="-25643"/>
            <a:ext cx="9533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Logros nacionales de formación</a:t>
            </a:r>
            <a:endParaRPr lang="es-MX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835247" y="700419"/>
            <a:ext cx="6628074" cy="3960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Formación </a:t>
            </a:r>
            <a:r>
              <a:rPr lang="es-MX" sz="2000" b="1" dirty="0">
                <a:solidFill>
                  <a:schemeClr val="tx1"/>
                </a:solidFill>
              </a:rPr>
              <a:t>C</a:t>
            </a:r>
            <a:r>
              <a:rPr lang="es-MX" sz="2000" b="1" dirty="0" smtClean="0">
                <a:solidFill>
                  <a:schemeClr val="tx1"/>
                </a:solidFill>
              </a:rPr>
              <a:t>ontinua</a:t>
            </a:r>
            <a:endParaRPr lang="es-MX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467094"/>
              </p:ext>
            </p:extLst>
          </p:nvPr>
        </p:nvGraphicFramePr>
        <p:xfrm>
          <a:off x="2351584" y="1124744"/>
          <a:ext cx="8102309" cy="5704572"/>
        </p:xfrm>
        <a:graphic>
          <a:graphicData uri="http://schemas.openxmlformats.org/drawingml/2006/table">
            <a:tbl>
              <a:tblPr/>
              <a:tblGrid>
                <a:gridCol w="1508409">
                  <a:extLst>
                    <a:ext uri="{9D8B030D-6E8A-4147-A177-3AD203B41FA5}">
                      <a16:colId xmlns:a16="http://schemas.microsoft.com/office/drawing/2014/main" val="4290698599"/>
                    </a:ext>
                  </a:extLst>
                </a:gridCol>
                <a:gridCol w="1738261">
                  <a:extLst>
                    <a:ext uri="{9D8B030D-6E8A-4147-A177-3AD203B41FA5}">
                      <a16:colId xmlns:a16="http://schemas.microsoft.com/office/drawing/2014/main" val="1923160795"/>
                    </a:ext>
                  </a:extLst>
                </a:gridCol>
                <a:gridCol w="1937906">
                  <a:extLst>
                    <a:ext uri="{9D8B030D-6E8A-4147-A177-3AD203B41FA5}">
                      <a16:colId xmlns:a16="http://schemas.microsoft.com/office/drawing/2014/main" val="93116632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29220183"/>
                    </a:ext>
                  </a:extLst>
                </a:gridCol>
                <a:gridCol w="1621589">
                  <a:extLst>
                    <a:ext uri="{9D8B030D-6E8A-4147-A177-3AD203B41FA5}">
                      <a16:colId xmlns:a16="http://schemas.microsoft.com/office/drawing/2014/main" val="291620421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03" marR="6903" marT="6903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Meta de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Alfabetizadores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Asesores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 recibir formación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Continua</a:t>
                      </a:r>
                      <a:endParaRPr lang="es-ES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Alfabetizadores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Asesores que recibieron formación Continua</a:t>
                      </a:r>
                      <a:endParaRPr lang="es-ES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Diferencia</a:t>
                      </a:r>
                      <a:endParaRPr lang="es-MX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Avance formación Continua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679169"/>
                  </a:ext>
                </a:extLst>
              </a:tr>
              <a:tr h="343068"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Nacional</a:t>
                      </a:r>
                    </a:p>
                  </a:txBody>
                  <a:tcPr marL="6903" marR="6903" marT="6903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62,490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22,772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39,718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926882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Querétaro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60822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Nayarit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20619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Michoacán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2,796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1,901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06156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Oaxaca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5,708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1,684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463668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Campeche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686635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Sonora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1,355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09514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Hidalgo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2,652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94515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Tlaxcala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330530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Baja California Sur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286172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Zacatecas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1,465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36517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Jalisco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89283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Quintana Roo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7454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Guerrero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2,666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128820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Tabasco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744166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Chiapas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6,572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5,679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207805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Yucatán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66860"/>
                  </a:ext>
                </a:extLst>
              </a:tr>
            </a:tbl>
          </a:graphicData>
        </a:graphic>
      </p:graphicFrame>
      <p:sp>
        <p:nvSpPr>
          <p:cNvPr id="5" name="18 Rectángulo"/>
          <p:cNvSpPr/>
          <p:nvPr/>
        </p:nvSpPr>
        <p:spPr>
          <a:xfrm>
            <a:off x="10553491" y="3128763"/>
            <a:ext cx="426720" cy="213360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19 CuadroTexto"/>
          <p:cNvSpPr txBox="1"/>
          <p:nvPr/>
        </p:nvSpPr>
        <p:spPr>
          <a:xfrm>
            <a:off x="11018311" y="3498824"/>
            <a:ext cx="700833" cy="29238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1300" dirty="0">
                <a:latin typeface="Century Gothic" panose="020B0502020202020204" pitchFamily="34" charset="0"/>
              </a:rPr>
              <a:t>B</a:t>
            </a:r>
            <a:r>
              <a:rPr lang="es-MX" sz="1300" dirty="0" smtClean="0">
                <a:latin typeface="Century Gothic" panose="020B0502020202020204" pitchFamily="34" charset="0"/>
              </a:rPr>
              <a:t>ueno</a:t>
            </a:r>
            <a:endParaRPr lang="es-MX" sz="1300" dirty="0">
              <a:latin typeface="Century Gothic" panose="020B0502020202020204" pitchFamily="34" charset="0"/>
            </a:endParaRPr>
          </a:p>
        </p:txBody>
      </p:sp>
      <p:sp>
        <p:nvSpPr>
          <p:cNvPr id="8" name="20 Rectángulo"/>
          <p:cNvSpPr/>
          <p:nvPr/>
        </p:nvSpPr>
        <p:spPr>
          <a:xfrm>
            <a:off x="10553491" y="3538338"/>
            <a:ext cx="426720" cy="21336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21 CuadroTexto"/>
          <p:cNvSpPr txBox="1"/>
          <p:nvPr/>
        </p:nvSpPr>
        <p:spPr>
          <a:xfrm>
            <a:off x="11018311" y="3089250"/>
            <a:ext cx="1167307" cy="29238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1300" dirty="0" smtClean="0">
                <a:latin typeface="Century Gothic" panose="020B0502020202020204" pitchFamily="34" charset="0"/>
              </a:rPr>
              <a:t>Satisfactorio</a:t>
            </a:r>
            <a:endParaRPr lang="es-MX" sz="1300" dirty="0">
              <a:latin typeface="Century Gothic" panose="020B0502020202020204" pitchFamily="34" charset="0"/>
            </a:endParaRPr>
          </a:p>
        </p:txBody>
      </p:sp>
      <p:sp>
        <p:nvSpPr>
          <p:cNvPr id="11" name="22 Rectángulo"/>
          <p:cNvSpPr/>
          <p:nvPr/>
        </p:nvSpPr>
        <p:spPr>
          <a:xfrm>
            <a:off x="10553491" y="4005064"/>
            <a:ext cx="426720" cy="2133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23 CuadroTexto"/>
          <p:cNvSpPr txBox="1"/>
          <p:nvPr/>
        </p:nvSpPr>
        <p:spPr>
          <a:xfrm>
            <a:off x="11018311" y="3965550"/>
            <a:ext cx="805029" cy="29238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1300" dirty="0" smtClean="0">
                <a:latin typeface="Century Gothic" panose="020B0502020202020204" pitchFamily="34" charset="0"/>
              </a:rPr>
              <a:t>Regular</a:t>
            </a:r>
            <a:endParaRPr lang="es-MX" sz="13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69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575491" y="-25643"/>
            <a:ext cx="9533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Logros nacionales de formación</a:t>
            </a:r>
            <a:endParaRPr lang="es-MX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835247" y="700419"/>
            <a:ext cx="6628074" cy="3960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Formación Inicial y Continua</a:t>
            </a:r>
            <a:endParaRPr lang="es-MX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56583"/>
              </p:ext>
            </p:extLst>
          </p:nvPr>
        </p:nvGraphicFramePr>
        <p:xfrm>
          <a:off x="2351584" y="1124744"/>
          <a:ext cx="8102309" cy="5704572"/>
        </p:xfrm>
        <a:graphic>
          <a:graphicData uri="http://schemas.openxmlformats.org/drawingml/2006/table">
            <a:tbl>
              <a:tblPr/>
              <a:tblGrid>
                <a:gridCol w="1508409">
                  <a:extLst>
                    <a:ext uri="{9D8B030D-6E8A-4147-A177-3AD203B41FA5}">
                      <a16:colId xmlns:a16="http://schemas.microsoft.com/office/drawing/2014/main" val="4290698599"/>
                    </a:ext>
                  </a:extLst>
                </a:gridCol>
                <a:gridCol w="1738261">
                  <a:extLst>
                    <a:ext uri="{9D8B030D-6E8A-4147-A177-3AD203B41FA5}">
                      <a16:colId xmlns:a16="http://schemas.microsoft.com/office/drawing/2014/main" val="1923160795"/>
                    </a:ext>
                  </a:extLst>
                </a:gridCol>
                <a:gridCol w="1937906">
                  <a:extLst>
                    <a:ext uri="{9D8B030D-6E8A-4147-A177-3AD203B41FA5}">
                      <a16:colId xmlns:a16="http://schemas.microsoft.com/office/drawing/2014/main" val="93116632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29220183"/>
                    </a:ext>
                  </a:extLst>
                </a:gridCol>
                <a:gridCol w="1621589">
                  <a:extLst>
                    <a:ext uri="{9D8B030D-6E8A-4147-A177-3AD203B41FA5}">
                      <a16:colId xmlns:a16="http://schemas.microsoft.com/office/drawing/2014/main" val="291620421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03" marR="6903" marT="6903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Meta de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Alfabetizadores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Asesores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 recibir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formación</a:t>
                      </a:r>
                      <a:endParaRPr lang="es-ES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Alfabetizadores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Asesores que recibieron formación</a:t>
                      </a:r>
                      <a:endParaRPr lang="es-ES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Diferencia</a:t>
                      </a:r>
                      <a:endParaRPr lang="es-MX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Avance </a:t>
                      </a:r>
                      <a:r>
                        <a:rPr lang="es-MX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formación</a:t>
                      </a:r>
                      <a:endParaRPr lang="es-MX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679169"/>
                  </a:ext>
                </a:extLst>
              </a:tr>
              <a:tr h="343068"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Nacional</a:t>
                      </a:r>
                    </a:p>
                  </a:txBody>
                  <a:tcPr marL="6903" marR="6903" marT="6903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82,507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36,845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45,662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926882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Colima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CC00"/>
                          </a:solidFill>
                          <a:effectLst/>
                          <a:latin typeface="Century Gothic" panose="020B050202020202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60822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Tamaulipas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1,609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20619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Puebla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3,847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2,823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06156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Coahuila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463668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San Luis Potosí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3,036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686635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Ciudad de México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09514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México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2,917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94515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Guanajuato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330530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Veracruz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3,544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286172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Chihuahua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36517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Nuevo León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89283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Morelos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7454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Baja California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128820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Hidalgo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5,743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744166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Sinaloa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207805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Michoacán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3,931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1,758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66860"/>
                  </a:ext>
                </a:extLst>
              </a:tr>
            </a:tbl>
          </a:graphicData>
        </a:graphic>
      </p:graphicFrame>
      <p:sp>
        <p:nvSpPr>
          <p:cNvPr id="5" name="18 Rectángulo"/>
          <p:cNvSpPr/>
          <p:nvPr/>
        </p:nvSpPr>
        <p:spPr>
          <a:xfrm>
            <a:off x="10553491" y="3128763"/>
            <a:ext cx="426720" cy="213360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19 CuadroTexto"/>
          <p:cNvSpPr txBox="1"/>
          <p:nvPr/>
        </p:nvSpPr>
        <p:spPr>
          <a:xfrm>
            <a:off x="11018311" y="3498824"/>
            <a:ext cx="700833" cy="29238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1300" dirty="0">
                <a:latin typeface="Century Gothic" panose="020B0502020202020204" pitchFamily="34" charset="0"/>
              </a:rPr>
              <a:t>B</a:t>
            </a:r>
            <a:r>
              <a:rPr lang="es-MX" sz="1300" dirty="0" smtClean="0">
                <a:latin typeface="Century Gothic" panose="020B0502020202020204" pitchFamily="34" charset="0"/>
              </a:rPr>
              <a:t>ueno</a:t>
            </a:r>
            <a:endParaRPr lang="es-MX" sz="1300" dirty="0">
              <a:latin typeface="Century Gothic" panose="020B0502020202020204" pitchFamily="34" charset="0"/>
            </a:endParaRPr>
          </a:p>
        </p:txBody>
      </p:sp>
      <p:sp>
        <p:nvSpPr>
          <p:cNvPr id="8" name="20 Rectángulo"/>
          <p:cNvSpPr/>
          <p:nvPr/>
        </p:nvSpPr>
        <p:spPr>
          <a:xfrm>
            <a:off x="10553491" y="3538338"/>
            <a:ext cx="426720" cy="21336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21 CuadroTexto"/>
          <p:cNvSpPr txBox="1"/>
          <p:nvPr/>
        </p:nvSpPr>
        <p:spPr>
          <a:xfrm>
            <a:off x="11018311" y="3089250"/>
            <a:ext cx="1167307" cy="29238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1300" dirty="0" smtClean="0">
                <a:latin typeface="Century Gothic" panose="020B0502020202020204" pitchFamily="34" charset="0"/>
              </a:rPr>
              <a:t>Satisfactorio</a:t>
            </a:r>
            <a:endParaRPr lang="es-MX" sz="1300" dirty="0">
              <a:latin typeface="Century Gothic" panose="020B0502020202020204" pitchFamily="34" charset="0"/>
            </a:endParaRPr>
          </a:p>
        </p:txBody>
      </p:sp>
      <p:sp>
        <p:nvSpPr>
          <p:cNvPr id="11" name="22 Rectángulo"/>
          <p:cNvSpPr/>
          <p:nvPr/>
        </p:nvSpPr>
        <p:spPr>
          <a:xfrm>
            <a:off x="10553491" y="4005064"/>
            <a:ext cx="426720" cy="2133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23 CuadroTexto"/>
          <p:cNvSpPr txBox="1"/>
          <p:nvPr/>
        </p:nvSpPr>
        <p:spPr>
          <a:xfrm>
            <a:off x="11018311" y="3965550"/>
            <a:ext cx="805029" cy="29238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1300" dirty="0" smtClean="0">
                <a:latin typeface="Century Gothic" panose="020B0502020202020204" pitchFamily="34" charset="0"/>
              </a:rPr>
              <a:t>Regular</a:t>
            </a:r>
            <a:endParaRPr lang="es-MX" sz="13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8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575491" y="-25643"/>
            <a:ext cx="9533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Logros nacionales de formación</a:t>
            </a:r>
            <a:endParaRPr lang="es-MX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835247" y="700419"/>
            <a:ext cx="6628074" cy="3960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Formación Inicial y Continua</a:t>
            </a:r>
            <a:endParaRPr lang="es-MX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27112"/>
              </p:ext>
            </p:extLst>
          </p:nvPr>
        </p:nvGraphicFramePr>
        <p:xfrm>
          <a:off x="2351584" y="1124744"/>
          <a:ext cx="8102309" cy="5704572"/>
        </p:xfrm>
        <a:graphic>
          <a:graphicData uri="http://schemas.openxmlformats.org/drawingml/2006/table">
            <a:tbl>
              <a:tblPr/>
              <a:tblGrid>
                <a:gridCol w="1508409">
                  <a:extLst>
                    <a:ext uri="{9D8B030D-6E8A-4147-A177-3AD203B41FA5}">
                      <a16:colId xmlns:a16="http://schemas.microsoft.com/office/drawing/2014/main" val="4290698599"/>
                    </a:ext>
                  </a:extLst>
                </a:gridCol>
                <a:gridCol w="1738261">
                  <a:extLst>
                    <a:ext uri="{9D8B030D-6E8A-4147-A177-3AD203B41FA5}">
                      <a16:colId xmlns:a16="http://schemas.microsoft.com/office/drawing/2014/main" val="1923160795"/>
                    </a:ext>
                  </a:extLst>
                </a:gridCol>
                <a:gridCol w="1937906">
                  <a:extLst>
                    <a:ext uri="{9D8B030D-6E8A-4147-A177-3AD203B41FA5}">
                      <a16:colId xmlns:a16="http://schemas.microsoft.com/office/drawing/2014/main" val="93116632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29220183"/>
                    </a:ext>
                  </a:extLst>
                </a:gridCol>
                <a:gridCol w="1621589">
                  <a:extLst>
                    <a:ext uri="{9D8B030D-6E8A-4147-A177-3AD203B41FA5}">
                      <a16:colId xmlns:a16="http://schemas.microsoft.com/office/drawing/2014/main" val="291620421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03" marR="6903" marT="6903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Meta de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Alfabetizadores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Asesores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 recibir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formación</a:t>
                      </a:r>
                      <a:endParaRPr lang="es-ES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Alfabetizadores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Asesores que recibieron formación</a:t>
                      </a:r>
                      <a:endParaRPr lang="es-ES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Diferencia</a:t>
                      </a:r>
                      <a:endParaRPr lang="es-MX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Avance </a:t>
                      </a:r>
                      <a:r>
                        <a:rPr lang="es-MX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formación</a:t>
                      </a:r>
                      <a:endParaRPr lang="es-MX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679169"/>
                  </a:ext>
                </a:extLst>
              </a:tr>
              <a:tr h="343068"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Nacional</a:t>
                      </a:r>
                    </a:p>
                  </a:txBody>
                  <a:tcPr marL="6903" marR="6903" marT="6903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82,507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36,845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45,662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926882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Durango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60822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Aguascalientes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20619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Nayarit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06156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Sonora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1,742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463668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Baja California Sur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686635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Querétaro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1,788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09514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Campeche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1,787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94515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Tlaxcala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1,436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330530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Oaxaca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286172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Zacatecas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1,632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36517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Guerrero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2,953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89283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Chiapas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7454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Tabasco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1,747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128820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Jalisco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1,453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744166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Quintana Roo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207805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Yucatán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66860"/>
                  </a:ext>
                </a:extLst>
              </a:tr>
            </a:tbl>
          </a:graphicData>
        </a:graphic>
      </p:graphicFrame>
      <p:sp>
        <p:nvSpPr>
          <p:cNvPr id="5" name="18 Rectángulo"/>
          <p:cNvSpPr/>
          <p:nvPr/>
        </p:nvSpPr>
        <p:spPr>
          <a:xfrm>
            <a:off x="10553491" y="3128763"/>
            <a:ext cx="426720" cy="213360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19 CuadroTexto"/>
          <p:cNvSpPr txBox="1"/>
          <p:nvPr/>
        </p:nvSpPr>
        <p:spPr>
          <a:xfrm>
            <a:off x="11018311" y="3498824"/>
            <a:ext cx="700833" cy="29238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1300" dirty="0">
                <a:latin typeface="Century Gothic" panose="020B0502020202020204" pitchFamily="34" charset="0"/>
              </a:rPr>
              <a:t>B</a:t>
            </a:r>
            <a:r>
              <a:rPr lang="es-MX" sz="1300" dirty="0" smtClean="0">
                <a:latin typeface="Century Gothic" panose="020B0502020202020204" pitchFamily="34" charset="0"/>
              </a:rPr>
              <a:t>ueno</a:t>
            </a:r>
            <a:endParaRPr lang="es-MX" sz="1300" dirty="0">
              <a:latin typeface="Century Gothic" panose="020B0502020202020204" pitchFamily="34" charset="0"/>
            </a:endParaRPr>
          </a:p>
        </p:txBody>
      </p:sp>
      <p:sp>
        <p:nvSpPr>
          <p:cNvPr id="8" name="20 Rectángulo"/>
          <p:cNvSpPr/>
          <p:nvPr/>
        </p:nvSpPr>
        <p:spPr>
          <a:xfrm>
            <a:off x="10553491" y="3538338"/>
            <a:ext cx="426720" cy="21336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21 CuadroTexto"/>
          <p:cNvSpPr txBox="1"/>
          <p:nvPr/>
        </p:nvSpPr>
        <p:spPr>
          <a:xfrm>
            <a:off x="11018311" y="3089250"/>
            <a:ext cx="1167307" cy="29238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1300" dirty="0" smtClean="0">
                <a:latin typeface="Century Gothic" panose="020B0502020202020204" pitchFamily="34" charset="0"/>
              </a:rPr>
              <a:t>Satisfactorio</a:t>
            </a:r>
            <a:endParaRPr lang="es-MX" sz="1300" dirty="0">
              <a:latin typeface="Century Gothic" panose="020B0502020202020204" pitchFamily="34" charset="0"/>
            </a:endParaRPr>
          </a:p>
        </p:txBody>
      </p:sp>
      <p:sp>
        <p:nvSpPr>
          <p:cNvPr id="11" name="22 Rectángulo"/>
          <p:cNvSpPr/>
          <p:nvPr/>
        </p:nvSpPr>
        <p:spPr>
          <a:xfrm>
            <a:off x="10553491" y="4005064"/>
            <a:ext cx="426720" cy="2133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23 CuadroTexto"/>
          <p:cNvSpPr txBox="1"/>
          <p:nvPr/>
        </p:nvSpPr>
        <p:spPr>
          <a:xfrm>
            <a:off x="11018311" y="3965550"/>
            <a:ext cx="805029" cy="29238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1300" dirty="0" smtClean="0">
                <a:latin typeface="Century Gothic" panose="020B0502020202020204" pitchFamily="34" charset="0"/>
              </a:rPr>
              <a:t>Regular</a:t>
            </a:r>
            <a:endParaRPr lang="es-MX" sz="13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29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575491" y="-25643"/>
            <a:ext cx="9533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Logros de formación</a:t>
            </a:r>
          </a:p>
          <a:p>
            <a:pPr algn="ctr"/>
            <a:r>
              <a:rPr lang="es-MX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</a:t>
            </a:r>
            <a:r>
              <a:rPr lang="es-MX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ntidades con avance </a:t>
            </a:r>
            <a:r>
              <a:rPr lang="es-MX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“Satisfactorio”</a:t>
            </a:r>
            <a:endParaRPr lang="es-MX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151784" y="1763786"/>
            <a:ext cx="6628074" cy="3960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Formación Inicial y Continua</a:t>
            </a:r>
            <a:endParaRPr lang="es-MX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572417"/>
              </p:ext>
            </p:extLst>
          </p:nvPr>
        </p:nvGraphicFramePr>
        <p:xfrm>
          <a:off x="2677549" y="2159830"/>
          <a:ext cx="8102309" cy="2637322"/>
        </p:xfrm>
        <a:graphic>
          <a:graphicData uri="http://schemas.openxmlformats.org/drawingml/2006/table">
            <a:tbl>
              <a:tblPr/>
              <a:tblGrid>
                <a:gridCol w="1508409">
                  <a:extLst>
                    <a:ext uri="{9D8B030D-6E8A-4147-A177-3AD203B41FA5}">
                      <a16:colId xmlns:a16="http://schemas.microsoft.com/office/drawing/2014/main" val="4290698599"/>
                    </a:ext>
                  </a:extLst>
                </a:gridCol>
                <a:gridCol w="1738261">
                  <a:extLst>
                    <a:ext uri="{9D8B030D-6E8A-4147-A177-3AD203B41FA5}">
                      <a16:colId xmlns:a16="http://schemas.microsoft.com/office/drawing/2014/main" val="1923160795"/>
                    </a:ext>
                  </a:extLst>
                </a:gridCol>
                <a:gridCol w="1937906">
                  <a:extLst>
                    <a:ext uri="{9D8B030D-6E8A-4147-A177-3AD203B41FA5}">
                      <a16:colId xmlns:a16="http://schemas.microsoft.com/office/drawing/2014/main" val="93116632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29220183"/>
                    </a:ext>
                  </a:extLst>
                </a:gridCol>
                <a:gridCol w="1477573">
                  <a:extLst>
                    <a:ext uri="{9D8B030D-6E8A-4147-A177-3AD203B41FA5}">
                      <a16:colId xmlns:a16="http://schemas.microsoft.com/office/drawing/2014/main" val="291620421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03" marR="6903" marT="6903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Meta de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Alfabetizadores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Asesores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 recibir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formación</a:t>
                      </a:r>
                      <a:endParaRPr lang="es-ES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Alfabetizadores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Asesores que recibieron formación</a:t>
                      </a:r>
                      <a:endParaRPr lang="es-ES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Diferencia</a:t>
                      </a:r>
                    </a:p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(Alfabetizadores y Asesores por recibir</a:t>
                      </a:r>
                      <a:r>
                        <a:rPr lang="es-ES" sz="1100" b="1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formación)</a:t>
                      </a:r>
                      <a:endParaRPr lang="es-MX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Avance </a:t>
                      </a:r>
                      <a:r>
                        <a:rPr lang="es-MX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formación</a:t>
                      </a:r>
                      <a:endParaRPr lang="es-MX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679169"/>
                  </a:ext>
                </a:extLst>
              </a:tr>
              <a:tr h="1629210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Colima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608224"/>
                  </a:ext>
                </a:extLst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2780237" y="1961808"/>
            <a:ext cx="1268859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s-MX" b="1" dirty="0" smtClean="0"/>
          </a:p>
          <a:p>
            <a:endParaRPr lang="es-MX" b="1" dirty="0"/>
          </a:p>
          <a:p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51101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575491" y="-25643"/>
            <a:ext cx="9533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Logros de formación</a:t>
            </a:r>
          </a:p>
          <a:p>
            <a:pPr algn="ctr"/>
            <a:r>
              <a:rPr lang="es-MX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</a:t>
            </a:r>
            <a:r>
              <a:rPr lang="es-MX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ntidades con avance “Bueno”</a:t>
            </a:r>
            <a:endParaRPr lang="es-MX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863752" y="2060848"/>
            <a:ext cx="6628074" cy="3960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</a:rPr>
              <a:t>Formación Inicial y Continua</a:t>
            </a:r>
            <a:endParaRPr lang="es-MX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153068"/>
              </p:ext>
            </p:extLst>
          </p:nvPr>
        </p:nvGraphicFramePr>
        <p:xfrm>
          <a:off x="2495600" y="2653566"/>
          <a:ext cx="8102309" cy="2865752"/>
        </p:xfrm>
        <a:graphic>
          <a:graphicData uri="http://schemas.openxmlformats.org/drawingml/2006/table">
            <a:tbl>
              <a:tblPr/>
              <a:tblGrid>
                <a:gridCol w="1508409">
                  <a:extLst>
                    <a:ext uri="{9D8B030D-6E8A-4147-A177-3AD203B41FA5}">
                      <a16:colId xmlns:a16="http://schemas.microsoft.com/office/drawing/2014/main" val="4290698599"/>
                    </a:ext>
                  </a:extLst>
                </a:gridCol>
                <a:gridCol w="1738261">
                  <a:extLst>
                    <a:ext uri="{9D8B030D-6E8A-4147-A177-3AD203B41FA5}">
                      <a16:colId xmlns:a16="http://schemas.microsoft.com/office/drawing/2014/main" val="1923160795"/>
                    </a:ext>
                  </a:extLst>
                </a:gridCol>
                <a:gridCol w="1937906">
                  <a:extLst>
                    <a:ext uri="{9D8B030D-6E8A-4147-A177-3AD203B41FA5}">
                      <a16:colId xmlns:a16="http://schemas.microsoft.com/office/drawing/2014/main" val="93116632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29220183"/>
                    </a:ext>
                  </a:extLst>
                </a:gridCol>
                <a:gridCol w="1477573">
                  <a:extLst>
                    <a:ext uri="{9D8B030D-6E8A-4147-A177-3AD203B41FA5}">
                      <a16:colId xmlns:a16="http://schemas.microsoft.com/office/drawing/2014/main" val="291620421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03" marR="6903" marT="6903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Meta de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Alfabetizadores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Asesores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 recibir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formación</a:t>
                      </a:r>
                      <a:endParaRPr lang="es-ES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Alfabetizadores </a:t>
                      </a:r>
                      <a:r>
                        <a:rPr lang="es-E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 </a:t>
                      </a:r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Asesores que recibieron formación</a:t>
                      </a:r>
                      <a:endParaRPr lang="es-ES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Diferencia</a:t>
                      </a:r>
                    </a:p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(Alfabetizadores y Asesores por recibir</a:t>
                      </a:r>
                      <a:r>
                        <a:rPr lang="es-ES" sz="1100" b="1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formación)</a:t>
                      </a:r>
                      <a:endParaRPr lang="es-MX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Avance </a:t>
                      </a:r>
                      <a:r>
                        <a:rPr lang="es-MX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formación</a:t>
                      </a:r>
                      <a:endParaRPr lang="es-MX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679169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Tamaulipas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1,609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206197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Puebla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3,847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2,823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06156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Coahuila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463668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San Luis Potosí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3,036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686635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Ciudad de México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FF9900"/>
                          </a:solidFill>
                          <a:effectLst/>
                          <a:latin typeface="Century Gothic" panose="020B0502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095144"/>
                  </a:ext>
                </a:extLst>
              </a:tr>
              <a:tr h="272087">
                <a:tc>
                  <a:txBody>
                    <a:bodyPr/>
                    <a:lstStyle/>
                    <a:p>
                      <a:pPr marL="0" indent="84138" algn="l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12,030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8,602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3,428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b="1" i="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945154"/>
                  </a:ext>
                </a:extLst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2598738" y="2653566"/>
            <a:ext cx="1268859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s-MX" b="1" dirty="0" smtClean="0"/>
          </a:p>
          <a:p>
            <a:endParaRPr lang="es-MX" b="1" dirty="0"/>
          </a:p>
          <a:p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54639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2583</TotalTime>
  <Words>1391</Words>
  <Application>Microsoft Office PowerPoint</Application>
  <PresentationFormat>Panorámica</PresentationFormat>
  <Paragraphs>832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Creyes</dc:creator>
  <cp:lastModifiedBy>Esther Margarita Alvarez Holguin</cp:lastModifiedBy>
  <cp:revision>223</cp:revision>
  <cp:lastPrinted>2018-05-11T20:47:05Z</cp:lastPrinted>
  <dcterms:created xsi:type="dcterms:W3CDTF">2018-04-18T20:44:34Z</dcterms:created>
  <dcterms:modified xsi:type="dcterms:W3CDTF">2018-10-05T21:53:54Z</dcterms:modified>
</cp:coreProperties>
</file>