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76" r:id="rId4"/>
    <p:sldId id="277" r:id="rId5"/>
    <p:sldId id="272" r:id="rId6"/>
    <p:sldId id="278" r:id="rId7"/>
    <p:sldId id="273" r:id="rId8"/>
    <p:sldId id="274" r:id="rId9"/>
    <p:sldId id="257" r:id="rId10"/>
    <p:sldId id="259" r:id="rId11"/>
    <p:sldId id="260" r:id="rId12"/>
    <p:sldId id="264" r:id="rId13"/>
    <p:sldId id="265" r:id="rId14"/>
    <p:sldId id="267" r:id="rId15"/>
    <p:sldId id="268" r:id="rId16"/>
    <p:sldId id="269" r:id="rId17"/>
    <p:sldId id="261" r:id="rId18"/>
    <p:sldId id="262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CF7C-DD22-43D0-A427-4D506F5DCEF4}" type="datetimeFigureOut">
              <a:rPr lang="es-MX" smtClean="0"/>
              <a:t>25/01/2018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7D630-4C76-481E-90BD-ED9ED326D6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121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CF7C-DD22-43D0-A427-4D506F5DCEF4}" type="datetimeFigureOut">
              <a:rPr lang="es-MX" smtClean="0"/>
              <a:t>25/01/2018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7D630-4C76-481E-90BD-ED9ED326D6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601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CF7C-DD22-43D0-A427-4D506F5DCEF4}" type="datetimeFigureOut">
              <a:rPr lang="es-MX" smtClean="0"/>
              <a:t>25/01/2018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7D630-4C76-481E-90BD-ED9ED326D6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951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CF7C-DD22-43D0-A427-4D506F5DCEF4}" type="datetimeFigureOut">
              <a:rPr lang="es-MX" smtClean="0"/>
              <a:t>25/01/2018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7D630-4C76-481E-90BD-ED9ED326D6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497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CF7C-DD22-43D0-A427-4D506F5DCEF4}" type="datetimeFigureOut">
              <a:rPr lang="es-MX" smtClean="0"/>
              <a:t>25/01/2018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7D630-4C76-481E-90BD-ED9ED326D6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7871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CF7C-DD22-43D0-A427-4D506F5DCEF4}" type="datetimeFigureOut">
              <a:rPr lang="es-MX" smtClean="0"/>
              <a:t>25/01/2018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7D630-4C76-481E-90BD-ED9ED326D6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27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CF7C-DD22-43D0-A427-4D506F5DCEF4}" type="datetimeFigureOut">
              <a:rPr lang="es-MX" smtClean="0"/>
              <a:t>25/01/2018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7D630-4C76-481E-90BD-ED9ED326D6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647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CF7C-DD22-43D0-A427-4D506F5DCEF4}" type="datetimeFigureOut">
              <a:rPr lang="es-MX" smtClean="0"/>
              <a:t>25/01/2018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7D630-4C76-481E-90BD-ED9ED326D6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93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CF7C-DD22-43D0-A427-4D506F5DCEF4}" type="datetimeFigureOut">
              <a:rPr lang="es-MX" smtClean="0"/>
              <a:t>25/01/2018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7D630-4C76-481E-90BD-ED9ED326D6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1448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CF7C-DD22-43D0-A427-4D506F5DCEF4}" type="datetimeFigureOut">
              <a:rPr lang="es-MX" smtClean="0"/>
              <a:t>25/01/2018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7D630-4C76-481E-90BD-ED9ED326D6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100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CF7C-DD22-43D0-A427-4D506F5DCEF4}" type="datetimeFigureOut">
              <a:rPr lang="es-MX" smtClean="0"/>
              <a:t>25/01/2018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7D630-4C76-481E-90BD-ED9ED326D6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898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ECF7C-DD22-43D0-A427-4D506F5DCEF4}" type="datetimeFigureOut">
              <a:rPr lang="es-MX" smtClean="0"/>
              <a:t>25/01/2018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D630-4C76-481E-90BD-ED9ED326D6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005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19DA2FE-A1DC-4D75-9FCD-41C6E5BCF75A}"/>
              </a:ext>
            </a:extLst>
          </p:cNvPr>
          <p:cNvSpPr txBox="1"/>
          <p:nvPr/>
        </p:nvSpPr>
        <p:spPr>
          <a:xfrm>
            <a:off x="1678228" y="4115507"/>
            <a:ext cx="6297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/>
              <a:t>DESDE DÓNDE SABER Y PENSAR EL AGUA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8E85D23-7E66-4968-8F0A-C8874F59D9B8}"/>
              </a:ext>
            </a:extLst>
          </p:cNvPr>
          <p:cNvSpPr txBox="1"/>
          <p:nvPr/>
        </p:nvSpPr>
        <p:spPr>
          <a:xfrm>
            <a:off x="4572000" y="5672107"/>
            <a:ext cx="2619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Dra. Marina Robles García</a:t>
            </a:r>
          </a:p>
          <a:p>
            <a:pPr algn="ctr"/>
            <a:r>
              <a:rPr lang="es-MX" dirty="0"/>
              <a:t>Enero del 2018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4B77CCA-1B04-4833-BD23-B6177669B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58" y="5484323"/>
            <a:ext cx="2827843" cy="10219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08F12ED-9B93-4418-9816-43D803AA9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79"/>
            <a:ext cx="9144000" cy="35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29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CF103D-2D53-4E2E-A9DF-C81A03E97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78" y="82980"/>
            <a:ext cx="7854043" cy="67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08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B1A5323-7C9B-4284-9E24-E983144DF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72" y="-4002"/>
            <a:ext cx="7963699" cy="68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89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3D633EC-1F96-4D97-9CDD-A5EA3CE0149D}"/>
              </a:ext>
            </a:extLst>
          </p:cNvPr>
          <p:cNvSpPr/>
          <p:nvPr/>
        </p:nvSpPr>
        <p:spPr>
          <a:xfrm>
            <a:off x="357051" y="81879"/>
            <a:ext cx="4572000" cy="17173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Usos: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Uso Agropecuario: 77 % </a:t>
            </a:r>
            <a:endParaRPr lang="es-MX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Uso Urbano: 14 % </a:t>
            </a:r>
            <a:endParaRPr lang="es-MX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Uso Industrial: 4 % </a:t>
            </a:r>
            <a:endParaRPr lang="es-MX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MX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Termoeléctricas: 5 %</a:t>
            </a:r>
            <a:endParaRPr lang="es-MX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BD4AE1-BFF4-438A-931A-E975D18F75CC}"/>
              </a:ext>
            </a:extLst>
          </p:cNvPr>
          <p:cNvSpPr txBox="1"/>
          <p:nvPr/>
        </p:nvSpPr>
        <p:spPr>
          <a:xfrm>
            <a:off x="2225627" y="6110554"/>
            <a:ext cx="5213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8</a:t>
            </a:r>
            <a:r>
              <a:rPr lang="es-MX" sz="2000" baseline="30000" dirty="0"/>
              <a:t>avo</a:t>
            </a:r>
            <a:r>
              <a:rPr lang="es-MX" sz="2000" dirty="0"/>
              <a:t> país con más consumo de agua del mundo.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4306EA0-8534-440E-AF69-2D507B481D32}"/>
              </a:ext>
            </a:extLst>
          </p:cNvPr>
          <p:cNvSpPr/>
          <p:nvPr/>
        </p:nvSpPr>
        <p:spPr>
          <a:xfrm>
            <a:off x="547846" y="6510664"/>
            <a:ext cx="8048307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MX" sz="1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Fuentes: Vásquez y Lambarri, 2017;  Jiménez et al. 2010; </a:t>
            </a:r>
            <a:r>
              <a:rPr lang="es-MX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Collado, 2009</a:t>
            </a:r>
            <a:endParaRPr lang="es-MX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5BA47F-04D3-4A04-9AFF-BE5E71CB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09" y="1740558"/>
            <a:ext cx="6348548" cy="435228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2A09AF6-B7E1-404C-AFAF-7D1441F8323D}"/>
              </a:ext>
            </a:extLst>
          </p:cNvPr>
          <p:cNvSpPr/>
          <p:nvPr/>
        </p:nvSpPr>
        <p:spPr>
          <a:xfrm>
            <a:off x="5221582" y="81879"/>
            <a:ext cx="3374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Fugas:</a:t>
            </a:r>
          </a:p>
          <a:p>
            <a:pPr lvl="0"/>
            <a:r>
              <a:rPr lang="es-MX" sz="2000" dirty="0">
                <a:solidFill>
                  <a:srgbClr val="000000"/>
                </a:solidFill>
                <a:latin typeface="Calibri" panose="020F0502020204030204" pitchFamily="34" charset="0"/>
              </a:rPr>
              <a:t>En el riego 42%</a:t>
            </a:r>
          </a:p>
          <a:p>
            <a:pPr lvl="0"/>
            <a:r>
              <a:rPr lang="es-MX" sz="2000" dirty="0">
                <a:solidFill>
                  <a:srgbClr val="000000"/>
                </a:solidFill>
                <a:latin typeface="Calibri" panose="020F0502020204030204" pitchFamily="34" charset="0"/>
              </a:rPr>
              <a:t>En uso doméstico:  31%</a:t>
            </a:r>
            <a:endParaRPr lang="es-MX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12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0A9D293-7BEA-4C8D-9DC0-E7174977CB60}"/>
              </a:ext>
            </a:extLst>
          </p:cNvPr>
          <p:cNvSpPr/>
          <p:nvPr/>
        </p:nvSpPr>
        <p:spPr>
          <a:xfrm>
            <a:off x="388963" y="184062"/>
            <a:ext cx="7091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Sexto lugar mundial de los países importadores de agua virtual, con una importación neta de 92 Gm</a:t>
            </a:r>
            <a:r>
              <a:rPr lang="es-MX" sz="20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s-MX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/año.</a:t>
            </a:r>
            <a:endParaRPr lang="es-MX" sz="20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DA68BFF-8872-4812-8A51-62C5EDBED48C}"/>
              </a:ext>
            </a:extLst>
          </p:cNvPr>
          <p:cNvSpPr/>
          <p:nvPr/>
        </p:nvSpPr>
        <p:spPr>
          <a:xfrm>
            <a:off x="7268733" y="575662"/>
            <a:ext cx="14863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Chapagain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1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et al.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2006 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3A7B56-2DE6-4E90-982C-5CF05461A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16" y="957046"/>
            <a:ext cx="7498079" cy="57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05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C99D844-F193-46F7-84B8-0DC8AC993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589973"/>
              </p:ext>
            </p:extLst>
          </p:nvPr>
        </p:nvGraphicFramePr>
        <p:xfrm>
          <a:off x="600891" y="140896"/>
          <a:ext cx="7959635" cy="1644243"/>
        </p:xfrm>
        <a:graphic>
          <a:graphicData uri="http://schemas.openxmlformats.org/drawingml/2006/table">
            <a:tbl>
              <a:tblPr firstRow="1" firstCol="1" bandRow="1"/>
              <a:tblGrid>
                <a:gridCol w="7959635">
                  <a:extLst>
                    <a:ext uri="{9D8B030D-6E8A-4147-A177-3AD203B41FA5}">
                      <a16:colId xmlns:a16="http://schemas.microsoft.com/office/drawing/2014/main" val="823679799"/>
                    </a:ext>
                  </a:extLst>
                </a:gridCol>
              </a:tblGrid>
              <a:tr h="4912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 generan 431.7 </a:t>
                      </a: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s-MX" sz="20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s-MX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/s de aguas residuales.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municipales: 243 </a:t>
                      </a: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s-MX" sz="20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s-MX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/s. Se tratan 83.8 </a:t>
                      </a: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s-MX" sz="20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s-MX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/s (40.5%).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municipales: 188.7 </a:t>
                      </a: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s-MX" sz="20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s-MX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/s; Se tratan 29.9 </a:t>
                      </a: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s-MX" sz="20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s-MX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/s (15.85%).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78" marR="405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1871154"/>
                  </a:ext>
                </a:extLst>
              </a:tr>
              <a:tr h="339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 2007, la industria generaba 188.7 m</a:t>
                      </a:r>
                      <a:r>
                        <a:rPr lang="es-MX" sz="20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s-MX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/s. Se trataban 29.9 </a:t>
                      </a:r>
                      <a:r>
                        <a:rPr lang="es-MX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s-MX" sz="20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s-MX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/s (15.8%)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78" marR="405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0790466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4A619478-3AE8-48A3-9BAD-9647DEFECE0E}"/>
              </a:ext>
            </a:extLst>
          </p:cNvPr>
          <p:cNvSpPr/>
          <p:nvPr/>
        </p:nvSpPr>
        <p:spPr>
          <a:xfrm>
            <a:off x="135526" y="6443631"/>
            <a:ext cx="1784463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MX" sz="1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Fuente: Jiménez </a:t>
            </a:r>
            <a:r>
              <a:rPr lang="es-MX" sz="11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 al.</a:t>
            </a:r>
            <a:r>
              <a:rPr lang="es-MX" sz="1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2010 </a:t>
            </a:r>
            <a:endParaRPr lang="es-MX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91D8B8-F9BE-48C6-AD08-2B3CBB58D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770" y="1959429"/>
            <a:ext cx="6501448" cy="432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46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02A7D9E-F89A-4D4C-997B-996342D44997}"/>
              </a:ext>
            </a:extLst>
          </p:cNvPr>
          <p:cNvSpPr/>
          <p:nvPr/>
        </p:nvSpPr>
        <p:spPr>
          <a:xfrm>
            <a:off x="473164" y="164029"/>
            <a:ext cx="8383452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9144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75-80% de aguas concesionadas para uso público-urbano se convierten en aguas residuales. </a:t>
            </a:r>
          </a:p>
          <a:p>
            <a:pPr marL="342900" lvl="0" indent="-342900" algn="just" defTabSz="9144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proceso de tratamiento más común en México es lodo activado. Un sistema bastante ineficiente (44 % caudal tratado; 18% lagunas de estabilización)</a:t>
            </a:r>
            <a:endParaRPr lang="es-MX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defTabSz="9144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64% plantas de tratamiento vierten sus aguas tratadas en cuerpos de agua naturales. </a:t>
            </a:r>
            <a:endParaRPr lang="es-MX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A432FD5-57DE-499D-8072-E8E1A4AB2CAE}"/>
              </a:ext>
            </a:extLst>
          </p:cNvPr>
          <p:cNvSpPr/>
          <p:nvPr/>
        </p:nvSpPr>
        <p:spPr>
          <a:xfrm>
            <a:off x="55156" y="6469304"/>
            <a:ext cx="386516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07000"/>
              </a:lnSpc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Fuentes: CONAGUA, 2008; INEGI, 2008 </a:t>
            </a:r>
            <a:endParaRPr lang="es-MX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0F71A5E-1164-4CA7-B017-32ED537D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303" y="2243547"/>
            <a:ext cx="635317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7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5611265-6A1F-4BDD-8222-408B3D7F7544}"/>
              </a:ext>
            </a:extLst>
          </p:cNvPr>
          <p:cNvSpPr/>
          <p:nvPr/>
        </p:nvSpPr>
        <p:spPr>
          <a:xfrm>
            <a:off x="504480" y="313434"/>
            <a:ext cx="8195997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107000"/>
              </a:lnSpc>
            </a:pPr>
            <a:r>
              <a:rPr lang="es-MX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2005: 93.8 millones has transformadas. La mitad de los ecosistemas naturales de México.</a:t>
            </a:r>
            <a:endParaRPr lang="es-MX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4EC7336-BBCB-4968-AE9C-B79CAC3CECD7}"/>
              </a:ext>
            </a:extLst>
          </p:cNvPr>
          <p:cNvSpPr/>
          <p:nvPr/>
        </p:nvSpPr>
        <p:spPr>
          <a:xfrm>
            <a:off x="364258" y="6155870"/>
            <a:ext cx="219162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Manuel </a:t>
            </a:r>
            <a:r>
              <a:rPr lang="es-MX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Maass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2008.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D145D3-9C1F-44AC-9AE0-708DE24A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0" y="1510937"/>
            <a:ext cx="8368938" cy="418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62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D3A5834-F513-480F-819F-27E814B3C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0"/>
            <a:ext cx="7498081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23BBE9C-508E-4021-B214-108D4FF7DB59}"/>
              </a:ext>
            </a:extLst>
          </p:cNvPr>
          <p:cNvSpPr txBox="1"/>
          <p:nvPr/>
        </p:nvSpPr>
        <p:spPr>
          <a:xfrm>
            <a:off x="2446019" y="1303021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/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1206129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4419CC3-62B9-4CCE-93D7-F8AB62AC5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73152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1B8EBF7-5D34-4D2F-B4EE-D1BD1EC1E358}"/>
              </a:ext>
            </a:extLst>
          </p:cNvPr>
          <p:cNvSpPr txBox="1"/>
          <p:nvPr/>
        </p:nvSpPr>
        <p:spPr>
          <a:xfrm>
            <a:off x="2539638" y="1314995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631252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1E0B58-4817-4625-BCB2-B0F35EE3D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407" y="0"/>
            <a:ext cx="4736593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0808A4-D44D-407A-8745-6B3F24CF3C95}"/>
              </a:ext>
            </a:extLst>
          </p:cNvPr>
          <p:cNvSpPr txBox="1"/>
          <p:nvPr/>
        </p:nvSpPr>
        <p:spPr>
          <a:xfrm>
            <a:off x="491490" y="365125"/>
            <a:ext cx="3840085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El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agua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se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cuida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no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sólo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el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vaso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agua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que se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bebe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26D3975-4584-4CC6-AD7F-654CCA578D6A}"/>
              </a:ext>
            </a:extLst>
          </p:cNvPr>
          <p:cNvSpPr/>
          <p:nvPr/>
        </p:nvSpPr>
        <p:spPr>
          <a:xfrm>
            <a:off x="303860" y="2211539"/>
            <a:ext cx="72464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accent5">
                    <a:lumMod val="75000"/>
                  </a:schemeClr>
                </a:solidFill>
                <a:latin typeface="Open Sans"/>
              </a:rPr>
              <a:t>Soluciones:</a:t>
            </a:r>
          </a:p>
          <a:p>
            <a:endParaRPr lang="es-MX" b="1" dirty="0">
              <a:solidFill>
                <a:schemeClr val="accent5">
                  <a:lumMod val="75000"/>
                </a:schemeClr>
              </a:solidFill>
              <a:latin typeface="Open Sans"/>
            </a:endParaRPr>
          </a:p>
          <a:p>
            <a:r>
              <a:rPr lang="es-MX" b="1" dirty="0">
                <a:latin typeface="Open Sans"/>
              </a:rPr>
              <a:t>A nivel de nuestras casas: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MX" dirty="0">
                <a:latin typeface="Open Sans"/>
              </a:rPr>
              <a:t>Educación para eliminar el desperdicio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MX" dirty="0">
                <a:latin typeface="Open Sans"/>
              </a:rPr>
              <a:t>Reciclaje del agua gris 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MX" dirty="0">
                <a:latin typeface="Open Sans"/>
              </a:rPr>
              <a:t>Cosecha de agua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MX" dirty="0">
                <a:latin typeface="Open Sans"/>
              </a:rPr>
              <a:t>Uso de tecnologías para ahorrar agua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MX" dirty="0">
                <a:latin typeface="Open Sans"/>
              </a:rPr>
              <a:t>Eliminar productos contaminantes para limpieza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MX" dirty="0">
                <a:latin typeface="Open Sans"/>
              </a:rPr>
              <a:t>Lo que consumimos también consume agua: tipo de alimentos, ropa, los aparatos electrónicos</a:t>
            </a:r>
          </a:p>
          <a:p>
            <a:pPr>
              <a:buFont typeface="Arial" panose="020B0604020202020204" pitchFamily="34" charset="0"/>
              <a:buChar char="•"/>
            </a:pPr>
            <a:endParaRPr lang="es-MX" dirty="0">
              <a:latin typeface="Open Sans"/>
            </a:endParaRPr>
          </a:p>
          <a:p>
            <a:r>
              <a:rPr lang="es-MX" b="1" dirty="0">
                <a:latin typeface="Open Sans"/>
              </a:rPr>
              <a:t>A nivel de Sociedad: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MX" dirty="0">
                <a:latin typeface="Open Sans"/>
              </a:rPr>
              <a:t>Cuidado de los bosques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MX" dirty="0">
                <a:latin typeface="Open Sans"/>
              </a:rPr>
              <a:t>Reforestación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MX" dirty="0">
                <a:latin typeface="Open Sans"/>
              </a:rPr>
              <a:t>Mejorar los sistemas de tratamiento de aguas negras y grises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MX" dirty="0">
                <a:latin typeface="Open Sans"/>
              </a:rPr>
              <a:t>Recuperar los ríos que hemos convertido en drenajes</a:t>
            </a:r>
          </a:p>
        </p:txBody>
      </p:sp>
    </p:spTree>
    <p:extLst>
      <p:ext uri="{BB962C8B-B14F-4D97-AF65-F5344CB8AC3E}">
        <p14:creationId xmlns:p14="http://schemas.microsoft.com/office/powerpoint/2010/main" val="164277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to, negro, antiguo, personas&#10;&#10;Descripción generada con confianza alta">
            <a:extLst>
              <a:ext uri="{FF2B5EF4-FFF2-40B4-BE49-F238E27FC236}">
                <a16:creationId xmlns:a16="http://schemas.microsoft.com/office/drawing/2014/main" id="{9B5318DE-334D-4900-84EF-2D73A4D43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025" y="1423410"/>
            <a:ext cx="4070073" cy="3866569"/>
          </a:xfrm>
          <a:prstGeom prst="rect">
            <a:avLst/>
          </a:prstGeom>
        </p:spPr>
      </p:pic>
      <p:pic>
        <p:nvPicPr>
          <p:cNvPr id="2" name="Imagen 1" descr="Imagen que contiene naturaleza&#10;&#10;Descripción generada con confianza muy alta">
            <a:extLst>
              <a:ext uri="{FF2B5EF4-FFF2-40B4-BE49-F238E27FC236}">
                <a16:creationId xmlns:a16="http://schemas.microsoft.com/office/drawing/2014/main" id="{7CD6F65B-22B8-4C57-853A-95BB23BD4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770004"/>
            <a:ext cx="4070073" cy="2482744"/>
          </a:xfrm>
          <a:prstGeom prst="rect">
            <a:avLst/>
          </a:prstGeom>
        </p:spPr>
      </p:pic>
      <p:pic>
        <p:nvPicPr>
          <p:cNvPr id="3" name="Imagen 2" descr="Imagen que contiene persona, exterior, suelo, personas&#10;&#10;Descripción generada con confianza alta">
            <a:extLst>
              <a:ext uri="{FF2B5EF4-FFF2-40B4-BE49-F238E27FC236}">
                <a16:creationId xmlns:a16="http://schemas.microsoft.com/office/drawing/2014/main" id="{6596B825-B294-4BF3-8C2C-32C9F04E9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1" y="370144"/>
            <a:ext cx="4070073" cy="28083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9448F2-0E5B-42DA-B2D1-11A14E947B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8A7552-20E1-4F34-ADAB-C1DB6634D4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56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exterior, edificio, carretera, calle&#10;&#10;Descripción generada con confianza muy alta">
            <a:extLst>
              <a:ext uri="{FF2B5EF4-FFF2-40B4-BE49-F238E27FC236}">
                <a16:creationId xmlns:a16="http://schemas.microsoft.com/office/drawing/2014/main" id="{D7619566-A804-4E6B-8B9E-AA71E5185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94184"/>
            <a:ext cx="3968749" cy="4869631"/>
          </a:xfrm>
          <a:prstGeom prst="rect">
            <a:avLst/>
          </a:prstGeom>
        </p:spPr>
      </p:pic>
      <p:pic>
        <p:nvPicPr>
          <p:cNvPr id="4" name="Imagen 3" descr="Imagen que contiene persona, hombre, captura de pantalla, periódico&#10;&#10;Descripción generada con confianza muy alta">
            <a:extLst>
              <a:ext uri="{FF2B5EF4-FFF2-40B4-BE49-F238E27FC236}">
                <a16:creationId xmlns:a16="http://schemas.microsoft.com/office/drawing/2014/main" id="{B4CEEA2D-D3CA-4A48-A6DC-C5A3DAC00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48" y="1023696"/>
            <a:ext cx="3968751" cy="481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5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BC7E2C-F965-474E-8106-38F8DD383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813" y="129437"/>
            <a:ext cx="6294936" cy="300251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918AFC1-A0CE-450C-B491-4FC970D7B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51" y="2873996"/>
            <a:ext cx="5489290" cy="38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59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1562A45-9091-44F5-8D59-7652194DB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468" y="3596641"/>
            <a:ext cx="5101287" cy="286947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9226F28-D0CD-4699-9029-6C7A9717249F}"/>
              </a:ext>
            </a:extLst>
          </p:cNvPr>
          <p:cNvSpPr/>
          <p:nvPr/>
        </p:nvSpPr>
        <p:spPr>
          <a:xfrm>
            <a:off x="936171" y="557349"/>
            <a:ext cx="727165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Open Sans"/>
              </a:rPr>
              <a:t>Millones de personas en el mundo no tienen acceso al agua (por escasez o por contaminación).</a:t>
            </a:r>
          </a:p>
          <a:p>
            <a:endParaRPr lang="es-MX" dirty="0">
              <a:latin typeface="Open Sans"/>
            </a:endParaRPr>
          </a:p>
          <a:p>
            <a:endParaRPr lang="es-MX" dirty="0">
              <a:latin typeface="Open Sans"/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s-MX" dirty="0">
                <a:latin typeface="Open Sans"/>
              </a:rPr>
              <a:t>3 de cada 10 personas (2100 millones), carecen de acceso a agua potable y disponible en sus casas.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Ø"/>
            </a:pPr>
            <a:endParaRPr lang="es-MX" dirty="0">
              <a:latin typeface="Open Sans"/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s-MX" dirty="0">
                <a:latin typeface="Open Sans"/>
              </a:rPr>
              <a:t>6 de cada 10, (4500 millones), carecen de un saneamiento seguro. </a:t>
            </a:r>
          </a:p>
          <a:p>
            <a:endParaRPr lang="es-MX" dirty="0">
              <a:latin typeface="Open Sans"/>
            </a:endParaRPr>
          </a:p>
          <a:p>
            <a:pPr algn="ctr"/>
            <a:r>
              <a:rPr lang="es-MX" sz="1400" i="1" dirty="0">
                <a:latin typeface="Open Sans"/>
              </a:rPr>
              <a:t>Informe de la Organización Mundial de la Salud (OMS) y del UNICEF.</a:t>
            </a:r>
          </a:p>
          <a:p>
            <a:endParaRPr lang="en-US" dirty="0">
              <a:latin typeface="Open San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81E4776-3250-4E5A-A9B8-48397E5C3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47" y="3596641"/>
            <a:ext cx="3627582" cy="286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36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03C1B5A-CAFA-487D-96F1-E100BF23A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8" y="139609"/>
            <a:ext cx="7208864" cy="408277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A9FD1B-FD12-4BCB-8FC3-EA65D710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952" y="4333361"/>
            <a:ext cx="3478802" cy="238503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DCBB9A0-A59D-4679-AB01-E3D122BFE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548" y="4333361"/>
            <a:ext cx="3180040" cy="238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9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7DCC2BC-1DB1-4F87-A0C1-6A31F7ED8677}"/>
              </a:ext>
            </a:extLst>
          </p:cNvPr>
          <p:cNvSpPr/>
          <p:nvPr/>
        </p:nvSpPr>
        <p:spPr>
          <a:xfrm>
            <a:off x="415561" y="335845"/>
            <a:ext cx="831287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accent5">
                    <a:lumMod val="75000"/>
                  </a:schemeClr>
                </a:solidFill>
                <a:latin typeface="Open Sans"/>
              </a:rPr>
              <a:t>Causas de la problemática del agua:</a:t>
            </a:r>
          </a:p>
          <a:p>
            <a:endParaRPr lang="es-MX" dirty="0">
              <a:solidFill>
                <a:srgbClr val="4AC5DB"/>
              </a:solidFill>
              <a:latin typeface="Open Sans"/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s-MX" b="1" dirty="0">
                <a:latin typeface="Open Sans"/>
              </a:rPr>
              <a:t> Dispendio, mal uso o fugas: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>
                <a:latin typeface="Open Sans"/>
              </a:rPr>
              <a:t>Sector agropecuario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>
                <a:latin typeface="Open Sans"/>
              </a:rPr>
              <a:t>Sector industrial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>
                <a:latin typeface="Open Sans"/>
              </a:rPr>
              <a:t>Sector doméstico</a:t>
            </a:r>
          </a:p>
          <a:p>
            <a:endParaRPr lang="es-MX" dirty="0">
              <a:latin typeface="Open Sans"/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s-MX" b="1" dirty="0">
                <a:latin typeface="Open Sans"/>
              </a:rPr>
              <a:t>Contaminación: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>
                <a:latin typeface="Open Sans"/>
              </a:rPr>
              <a:t>Industrial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>
                <a:latin typeface="Open Sans"/>
              </a:rPr>
              <a:t>Doméstica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>
                <a:latin typeface="Open Sans"/>
              </a:rPr>
              <a:t>Agrícola</a:t>
            </a:r>
          </a:p>
          <a:p>
            <a:pPr lvl="1"/>
            <a:endParaRPr lang="es-MX" dirty="0">
              <a:latin typeface="Open Sans"/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s-MX" b="1" dirty="0">
                <a:latin typeface="Open Sans"/>
              </a:rPr>
              <a:t>Conflictos entre grupos por territorios y recursos, entre ellos el agua.</a:t>
            </a:r>
            <a:r>
              <a:rPr lang="es-MX" dirty="0">
                <a:latin typeface="Open Sans"/>
              </a:rPr>
              <a:t> </a:t>
            </a:r>
          </a:p>
          <a:p>
            <a:r>
              <a:rPr lang="es-MX" dirty="0">
                <a:latin typeface="Open Sans"/>
              </a:rPr>
              <a:t>	Grupos divididos, intereses diferentes.</a:t>
            </a:r>
          </a:p>
          <a:p>
            <a:pPr>
              <a:buFont typeface="Arial" panose="020B0604020202020204" pitchFamily="34" charset="0"/>
              <a:buChar char="•"/>
            </a:pPr>
            <a:endParaRPr lang="es-MX" dirty="0">
              <a:latin typeface="Open Sans"/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s-MX" b="1" dirty="0">
                <a:latin typeface="Open Sans"/>
              </a:rPr>
              <a:t>Distancia de zonas donde existe agua.</a:t>
            </a:r>
            <a:r>
              <a:rPr lang="es-MX" dirty="0">
                <a:latin typeface="Open Sans"/>
              </a:rPr>
              <a:t> </a:t>
            </a:r>
          </a:p>
          <a:p>
            <a:pPr lvl="1"/>
            <a:r>
              <a:rPr lang="es-MX" dirty="0">
                <a:latin typeface="Open Sans"/>
              </a:rPr>
              <a:t>Zonas áridas y desérticas en las que han crecido comunidades, pueblos, ciudades y actividades productivas.</a:t>
            </a:r>
          </a:p>
          <a:p>
            <a:pPr>
              <a:buFont typeface="Arial" panose="020B0604020202020204" pitchFamily="34" charset="0"/>
              <a:buChar char="•"/>
            </a:pPr>
            <a:endParaRPr lang="es-MX" dirty="0">
              <a:latin typeface="Open Sans"/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s-MX" b="1" dirty="0">
                <a:latin typeface="Open Sans"/>
              </a:rPr>
              <a:t>Sequías:</a:t>
            </a:r>
            <a:r>
              <a:rPr lang="es-MX" dirty="0">
                <a:latin typeface="Open Sans"/>
              </a:rPr>
              <a:t> </a:t>
            </a:r>
          </a:p>
          <a:p>
            <a:pPr lvl="1"/>
            <a:r>
              <a:rPr lang="es-MX" dirty="0">
                <a:latin typeface="Open Sans"/>
              </a:rPr>
              <a:t>Dadas por la variabilidad natural del clima y ahora acrecentadas por los cambios en el clima de la tierra.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A77450-2BF0-443E-9AC9-2E5F0FC4E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5" y="826360"/>
            <a:ext cx="4314674" cy="260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37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4BF413F-E3C7-4C08-A989-025C05E9D747}"/>
              </a:ext>
            </a:extLst>
          </p:cNvPr>
          <p:cNvSpPr/>
          <p:nvPr/>
        </p:nvSpPr>
        <p:spPr>
          <a:xfrm>
            <a:off x="195943" y="0"/>
            <a:ext cx="875211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accent5">
                    <a:lumMod val="75000"/>
                  </a:schemeClr>
                </a:solidFill>
                <a:latin typeface="Open Sans"/>
              </a:rPr>
              <a:t>Efectos o consecuencias de la falta de agua:</a:t>
            </a:r>
          </a:p>
          <a:p>
            <a:endParaRPr lang="es-MX" dirty="0">
              <a:latin typeface="Open Sans"/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s-MX" dirty="0">
                <a:latin typeface="Open Sans"/>
              </a:rPr>
              <a:t> Falta de un recurso fundamental para vivir: agua para beber.  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s-MX" dirty="0">
              <a:latin typeface="Open Sans"/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s-MX" dirty="0">
                <a:latin typeface="Open Sans"/>
              </a:rPr>
              <a:t> Hambre: sin agua no es posible </a:t>
            </a:r>
            <a:r>
              <a:rPr lang="es-MX" dirty="0" err="1">
                <a:latin typeface="Open Sans"/>
              </a:rPr>
              <a:t>producer</a:t>
            </a:r>
            <a:r>
              <a:rPr lang="es-MX" dirty="0">
                <a:latin typeface="Open Sans"/>
              </a:rPr>
              <a:t> alimentos.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s-MX" dirty="0">
              <a:latin typeface="Open Sans"/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s-MX" dirty="0">
                <a:latin typeface="Open Sans"/>
              </a:rPr>
              <a:t>Deficiencias educativas: mala alimentación dificulta el aprendizaje y aumenta la probabilidad de enfermedades. Hace que niñas y niños tengan que ayudar a sus padres en el acarreo de agua o en intentar hacer </a:t>
            </a:r>
            <a:r>
              <a:rPr lang="es-MX" dirty="0" err="1">
                <a:latin typeface="Open Sans"/>
              </a:rPr>
              <a:t>productive</a:t>
            </a:r>
            <a:r>
              <a:rPr lang="es-MX" dirty="0">
                <a:latin typeface="Open Sans"/>
              </a:rPr>
              <a:t> una tierra sin agua.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s-MX" dirty="0">
              <a:latin typeface="Open Sans"/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s-MX" dirty="0">
                <a:latin typeface="Open Sans"/>
              </a:rPr>
              <a:t>Enfermedades: sin agua hay más probabilidad de la propagación de enfermedades.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s-MX" dirty="0">
              <a:latin typeface="Open Sans"/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s-MX" dirty="0">
                <a:latin typeface="Open Sans"/>
              </a:rPr>
              <a:t>Saneamiento de las aguas: </a:t>
            </a:r>
            <a:r>
              <a:rPr lang="es-MX" dirty="0" err="1">
                <a:latin typeface="Open Sans"/>
              </a:rPr>
              <a:t>enter</a:t>
            </a:r>
            <a:r>
              <a:rPr lang="es-MX" dirty="0">
                <a:latin typeface="Open Sans"/>
              </a:rPr>
              <a:t> más agua contaminada, más posibilidad de enfermedades.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s-MX" dirty="0">
              <a:latin typeface="Open Sans"/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s-MX" dirty="0">
                <a:latin typeface="Open Sans"/>
              </a:rPr>
              <a:t>Pobreza: la gente más pobre es la que menos acceso al agua tiene, y sin ella, tiene menos posibilidades de salir de la pobreza.</a:t>
            </a:r>
            <a:endParaRPr lang="es-MX" i="0" dirty="0">
              <a:effectLst/>
              <a:latin typeface="Open San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12E0A28-5013-4C95-9DBB-7FC0E3963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94" y="5078313"/>
            <a:ext cx="6083209" cy="182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8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0AADFA9C-7ECB-49E9-87D2-AC748FCD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640"/>
            <a:ext cx="8673737" cy="587645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8DAA29E-4EA0-4F2F-BAD6-712F9A29B745}"/>
              </a:ext>
            </a:extLst>
          </p:cNvPr>
          <p:cNvSpPr/>
          <p:nvPr/>
        </p:nvSpPr>
        <p:spPr>
          <a:xfrm>
            <a:off x="4458789" y="27208"/>
            <a:ext cx="4655822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Dos zonas :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 y Sureste. 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>
              <a:lnSpc>
                <a:spcPct val="107000"/>
              </a:lnSpc>
              <a:spcAft>
                <a:spcPts val="0"/>
              </a:spcAft>
              <a:tabLst>
                <a:tab pos="410210" algn="l"/>
              </a:tabLst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Disponibilidad natural 69 %, 23 % de la población, 13% del PIB.  13, 097 m</a:t>
            </a:r>
            <a:r>
              <a:rPr lang="es-MX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s-MX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hab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/año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Norte, Centro y Noroeste del país.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>
              <a:lnSpc>
                <a:spcPct val="107000"/>
              </a:lnSpc>
              <a:spcAft>
                <a:spcPts val="0"/>
              </a:spcAft>
              <a:tabLst>
                <a:tab pos="410210" algn="l"/>
              </a:tabLst>
            </a:pP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Disponibilidad natural 31 %, 77% de la población, 87% del PIB. 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1, 734 m</a:t>
            </a:r>
            <a:r>
              <a:rPr lang="es-MX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s-MX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hab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/año 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063992-BEC7-43FD-898B-00FBCAA3141B}"/>
              </a:ext>
            </a:extLst>
          </p:cNvPr>
          <p:cNvSpPr txBox="1"/>
          <p:nvPr/>
        </p:nvSpPr>
        <p:spPr>
          <a:xfrm>
            <a:off x="6130834" y="6374674"/>
            <a:ext cx="2001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Fuente: Arreguín </a:t>
            </a:r>
            <a:r>
              <a:rPr lang="es-MX" sz="1200" i="1" dirty="0"/>
              <a:t>et al</a:t>
            </a:r>
            <a:r>
              <a:rPr lang="es-MX" sz="1200" dirty="0"/>
              <a:t>., 2004 </a:t>
            </a:r>
          </a:p>
        </p:txBody>
      </p:sp>
    </p:spTree>
    <p:extLst>
      <p:ext uri="{BB962C8B-B14F-4D97-AF65-F5344CB8AC3E}">
        <p14:creationId xmlns:p14="http://schemas.microsoft.com/office/powerpoint/2010/main" val="18672375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751</TotalTime>
  <Words>458</Words>
  <Application>Microsoft Office PowerPoint</Application>
  <PresentationFormat>Presentación en pantalla (4:3)</PresentationFormat>
  <Paragraphs>91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Symbol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Lorenzo Leon Robles</dc:creator>
  <cp:lastModifiedBy>Lorenzo Leon Robles</cp:lastModifiedBy>
  <cp:revision>22</cp:revision>
  <dcterms:created xsi:type="dcterms:W3CDTF">2018-01-22T01:57:10Z</dcterms:created>
  <dcterms:modified xsi:type="dcterms:W3CDTF">2018-01-26T05:25:32Z</dcterms:modified>
</cp:coreProperties>
</file>