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64" r:id="rId4"/>
    <p:sldId id="265" r:id="rId5"/>
    <p:sldId id="266" r:id="rId6"/>
    <p:sldId id="256" r:id="rId7"/>
    <p:sldId id="257" r:id="rId8"/>
    <p:sldId id="258" r:id="rId9"/>
    <p:sldId id="259" r:id="rId10"/>
    <p:sldId id="260" r:id="rId11"/>
    <p:sldId id="261" r:id="rId12"/>
    <p:sldId id="262" r:id="rId13"/>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242867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370250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312484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169563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75846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415573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3334342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10" name="Slide Number Placeholder 8"/>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97489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7EB6606D-B343-4B46-94F8-F0D2F86664E1}" type="datetimeFigureOut">
              <a:rPr lang="es-MX">
                <a:solidFill>
                  <a:prstClr val="black">
                    <a:tint val="75000"/>
                  </a:prstClr>
                </a:solidFill>
              </a:rPr>
              <a:pPr>
                <a:defRPr/>
              </a:pPr>
              <a:t>26/02/2018</a:t>
            </a:fld>
            <a:endParaRPr lang="es-MX"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987C716-E9E9-43B9-A4D7-BD66D4321F54}" type="slidenum">
              <a:rPr lang="es-MX" altLang="es-MX"/>
              <a:pPr>
                <a:defRPr/>
              </a:pPr>
              <a:t>‹Nº›</a:t>
            </a:fld>
            <a:endParaRPr lang="es-MX" altLang="es-MX"/>
          </a:p>
        </p:txBody>
      </p:sp>
    </p:spTree>
    <p:extLst>
      <p:ext uri="{BB962C8B-B14F-4D97-AF65-F5344CB8AC3E}">
        <p14:creationId xmlns:p14="http://schemas.microsoft.com/office/powerpoint/2010/main" val="317761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7"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Slide Number Placeholder 3"/>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577891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370564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2828275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Slide Number Placeholder 6"/>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1198152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3636086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solidFill>
                  <a:schemeClr val="tx1">
                    <a:tint val="75000"/>
                  </a:schemeClr>
                </a:solidFill>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422542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8" y="446485"/>
            <a:ext cx="6875859" cy="4161234"/>
          </a:xfrm>
          <a:prstGeom prst="rect">
            <a:avLst/>
          </a:prstGeom>
        </p:spPr>
        <p:txBody>
          <a:bodyPr lIns="64284" tIns="32142" rIns="64284" bIns="32142" rtlCol="0">
            <a:noAutofit/>
          </a:bodyPr>
          <a:lstStyle/>
          <a:p>
            <a:pPr lvl="0"/>
            <a:endParaRPr noProof="0" dirty="0"/>
          </a:p>
        </p:txBody>
      </p:sp>
      <p:sp>
        <p:nvSpPr>
          <p:cNvPr id="21" name="Shape 21"/>
          <p:cNvSpPr>
            <a:spLocks noGrp="1"/>
          </p:cNvSpPr>
          <p:nvPr>
            <p:ph type="title"/>
          </p:nvPr>
        </p:nvSpPr>
        <p:spPr>
          <a:xfrm>
            <a:off x="892971" y="4723805"/>
            <a:ext cx="7358063" cy="1000125"/>
          </a:xfrm>
          <a:prstGeom prst="rect">
            <a:avLst/>
          </a:prstGeom>
        </p:spPr>
        <p:txBody>
          <a:bodyPr anchor="b"/>
          <a:lstStyle/>
          <a:p>
            <a:r>
              <a:t>Texto del título</a:t>
            </a:r>
          </a:p>
        </p:txBody>
      </p:sp>
      <p:sp>
        <p:nvSpPr>
          <p:cNvPr id="22" name="Shape 22"/>
          <p:cNvSpPr>
            <a:spLocks noGrp="1"/>
          </p:cNvSpPr>
          <p:nvPr>
            <p:ph type="body" sz="quarter" idx="1"/>
          </p:nvPr>
        </p:nvSpPr>
        <p:spPr>
          <a:xfrm>
            <a:off x="892971" y="5759649"/>
            <a:ext cx="7358063" cy="794742"/>
          </a:xfrm>
          <a:prstGeom prst="rect">
            <a:avLst/>
          </a:prstGeom>
        </p:spPr>
        <p:txBody>
          <a:bodyPr/>
          <a:lstStyle>
            <a:lvl1pPr marL="0" indent="0" algn="ctr">
              <a:spcBef>
                <a:spcPts val="0"/>
              </a:spcBef>
              <a:buSzTx/>
              <a:buNone/>
              <a:defRPr sz="2200"/>
            </a:lvl1pPr>
            <a:lvl2pPr marL="0" indent="160712" algn="ctr">
              <a:spcBef>
                <a:spcPts val="0"/>
              </a:spcBef>
              <a:buSzTx/>
              <a:buNone/>
              <a:defRPr sz="2200"/>
            </a:lvl2pPr>
            <a:lvl3pPr marL="0" indent="321424" algn="ctr">
              <a:spcBef>
                <a:spcPts val="0"/>
              </a:spcBef>
              <a:buSzTx/>
              <a:buNone/>
              <a:defRPr sz="2200"/>
            </a:lvl3pPr>
            <a:lvl4pPr marL="0" indent="482136" algn="ctr">
              <a:spcBef>
                <a:spcPts val="0"/>
              </a:spcBef>
              <a:buSzTx/>
              <a:buNone/>
              <a:defRPr sz="2200"/>
            </a:lvl4pPr>
            <a:lvl5pPr marL="0" indent="642849" algn="ctr">
              <a:spcBef>
                <a:spcPts val="0"/>
              </a:spcBef>
              <a:buSzTx/>
              <a:buNone/>
              <a:defRPr sz="2200"/>
            </a:lvl5pPr>
          </a:lstStyle>
          <a:p>
            <a:r>
              <a:t>Nivel de texto 1</a:t>
            </a:r>
          </a:p>
          <a:p>
            <a:pPr lvl="1"/>
            <a:r>
              <a:t>Nivel de texto 2</a:t>
            </a:r>
          </a:p>
          <a:p>
            <a:pPr lvl="2"/>
            <a:r>
              <a:t>Nivel de texto 3</a:t>
            </a:r>
          </a:p>
          <a:p>
            <a:pPr lvl="3"/>
            <a:r>
              <a:t>Nivel de texto 4</a:t>
            </a:r>
          </a:p>
          <a:p>
            <a:pPr lvl="4"/>
            <a:r>
              <a:t>Nivel de texto 5</a:t>
            </a:r>
          </a:p>
        </p:txBody>
      </p:sp>
      <p:sp>
        <p:nvSpPr>
          <p:cNvPr id="5" name="Shape 23"/>
          <p:cNvSpPr>
            <a:spLocks noGrp="1"/>
          </p:cNvSpPr>
          <p:nvPr>
            <p:ph type="sldNum" sz="quarter" idx="14"/>
          </p:nvPr>
        </p:nvSpPr>
        <p:spPr>
          <a:xfrm>
            <a:off x="4384675" y="6500813"/>
            <a:ext cx="365125" cy="271462"/>
          </a:xfrm>
        </p:spPr>
        <p:txBody>
          <a:bodyPr/>
          <a:lstStyle>
            <a:lvl1pPr>
              <a:defRPr/>
            </a:lvl1pPr>
          </a:lstStyle>
          <a:p>
            <a:pPr>
              <a:defRPr/>
            </a:pPr>
            <a:fld id="{808BE392-030D-402F-B933-5DC65070BE15}" type="slidenum">
              <a:rPr lang="es-MX" altLang="es-MX"/>
              <a:pPr>
                <a:defRPr/>
              </a:pPr>
              <a:t>‹Nº›</a:t>
            </a:fld>
            <a:endParaRPr lang="es-MX" altLang="es-MX"/>
          </a:p>
        </p:txBody>
      </p:sp>
    </p:spTree>
    <p:extLst>
      <p:ext uri="{BB962C8B-B14F-4D97-AF65-F5344CB8AC3E}">
        <p14:creationId xmlns:p14="http://schemas.microsoft.com/office/powerpoint/2010/main" val="1607259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137552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32332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79461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194617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10962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189402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645F1E-533F-4964-B8D5-CD7561F8EB7A}" type="datetimeFigureOut">
              <a:rPr lang="es-MX" smtClean="0"/>
              <a:t>26/02/2018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AEE0E53-3E18-4251-98AE-3BB2612DA437}" type="slidenum">
              <a:rPr lang="es-MX" smtClean="0"/>
              <a:t>‹Nº›</a:t>
            </a:fld>
            <a:endParaRPr lang="es-MX"/>
          </a:p>
        </p:txBody>
      </p:sp>
    </p:spTree>
    <p:extLst>
      <p:ext uri="{BB962C8B-B14F-4D97-AF65-F5344CB8AC3E}">
        <p14:creationId xmlns:p14="http://schemas.microsoft.com/office/powerpoint/2010/main" val="421033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45F1E-533F-4964-B8D5-CD7561F8EB7A}" type="datetimeFigureOut">
              <a:rPr lang="es-MX" smtClean="0"/>
              <a:t>26/02/2018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E0E53-3E18-4251-98AE-3BB2612DA437}" type="slidenum">
              <a:rPr lang="es-MX" smtClean="0"/>
              <a:t>‹Nº›</a:t>
            </a:fld>
            <a:endParaRPr lang="es-MX"/>
          </a:p>
        </p:txBody>
      </p:sp>
    </p:spTree>
    <p:extLst>
      <p:ext uri="{BB962C8B-B14F-4D97-AF65-F5344CB8AC3E}">
        <p14:creationId xmlns:p14="http://schemas.microsoft.com/office/powerpoint/2010/main" val="382042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n-US" altLang="es-MX"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n-US" altLang="es-MX"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0" fontAlgn="base" hangingPunct="0">
              <a:spcBef>
                <a:spcPct val="0"/>
              </a:spcBef>
              <a:spcAft>
                <a:spcPct val="0"/>
              </a:spcAft>
              <a:defRPr/>
            </a:pPr>
            <a:fld id="{A3AE3C11-80A2-498B-864F-720AEC073B47}" type="datetimeFigureOut">
              <a:rPr lang="es-MX">
                <a:solidFill>
                  <a:prstClr val="black">
                    <a:tint val="75000"/>
                  </a:prstClr>
                </a:solidFill>
                <a:ea typeface="MS PGothic" pitchFamily="34" charset="-128"/>
              </a:rPr>
              <a:pPr defTabSz="457200" eaLnBrk="0" fontAlgn="base" hangingPunct="0">
                <a:spcBef>
                  <a:spcPct val="0"/>
                </a:spcBef>
                <a:spcAft>
                  <a:spcPct val="0"/>
                </a:spcAft>
                <a:defRPr/>
              </a:pPr>
              <a:t>26/02/2018</a:t>
            </a:fld>
            <a:endParaRPr lang="es-MX" dirty="0">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0" fontAlgn="base" hangingPunct="0">
              <a:spcBef>
                <a:spcPct val="0"/>
              </a:spcBef>
              <a:spcAft>
                <a:spcPct val="0"/>
              </a:spcAft>
              <a:defRPr/>
            </a:pPr>
            <a:endParaRPr lang="es-MX">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eaLnBrk="0" fontAlgn="base" hangingPunct="0">
              <a:spcBef>
                <a:spcPct val="0"/>
              </a:spcBef>
              <a:spcAft>
                <a:spcPct val="0"/>
              </a:spcAft>
              <a:defRPr/>
            </a:pPr>
            <a:fld id="{99347943-CF1E-4E7D-B735-173638A8C560}" type="slidenum">
              <a:rPr lang="es-MX" altLang="es-MX">
                <a:ea typeface="MS PGothic" pitchFamily="34" charset="-128"/>
              </a:rPr>
              <a:pPr defTabSz="457200" eaLnBrk="0" fontAlgn="base" hangingPunct="0">
                <a:spcBef>
                  <a:spcPct val="0"/>
                </a:spcBef>
                <a:spcAft>
                  <a:spcPct val="0"/>
                </a:spcAft>
                <a:defRPr/>
              </a:pPr>
              <a:t>‹Nº›</a:t>
            </a:fld>
            <a:endParaRPr lang="es-MX" altLang="es-MX">
              <a:ea typeface="MS PGothic" pitchFamily="34" charset="-128"/>
            </a:endParaRPr>
          </a:p>
        </p:txBody>
      </p:sp>
    </p:spTree>
    <p:extLst>
      <p:ext uri="{BB962C8B-B14F-4D97-AF65-F5344CB8AC3E}">
        <p14:creationId xmlns:p14="http://schemas.microsoft.com/office/powerpoint/2010/main" val="3869206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ctrTitle"/>
          </p:nvPr>
        </p:nvSpPr>
        <p:spPr>
          <a:xfrm>
            <a:off x="827584" y="2420888"/>
            <a:ext cx="7429500" cy="2160240"/>
          </a:xfrm>
        </p:spPr>
        <p:txBody>
          <a:bodyPr/>
          <a:lstStyle/>
          <a:p>
            <a:pPr>
              <a:lnSpc>
                <a:spcPct val="150000"/>
              </a:lnSpc>
            </a:pPr>
            <a:r>
              <a:rPr lang="es-MX" altLang="es-MX" sz="3600" dirty="0" smtClean="0">
                <a:latin typeface="Arial" panose="020B0604020202020204" pitchFamily="34" charset="0"/>
                <a:cs typeface="Arial" panose="020B0604020202020204" pitchFamily="34" charset="0"/>
              </a:rPr>
              <a:t>Módulo El agua de todos</a:t>
            </a:r>
            <a:br>
              <a:rPr lang="es-MX" altLang="es-MX" sz="3600" dirty="0" smtClean="0">
                <a:latin typeface="Arial" panose="020B0604020202020204" pitchFamily="34" charset="0"/>
                <a:cs typeface="Arial" panose="020B0604020202020204" pitchFamily="34" charset="0"/>
              </a:rPr>
            </a:br>
            <a:r>
              <a:rPr lang="es-MX" altLang="es-MX" sz="3600" dirty="0" smtClean="0">
                <a:latin typeface="Arial" panose="020B0604020202020204" pitchFamily="34" charset="0"/>
                <a:cs typeface="Arial" panose="020B0604020202020204" pitchFamily="34" charset="0"/>
              </a:rPr>
              <a:t>Unidad 1</a:t>
            </a:r>
            <a:br>
              <a:rPr lang="es-MX" altLang="es-MX" sz="3600" dirty="0" smtClean="0">
                <a:latin typeface="Arial" panose="020B0604020202020204" pitchFamily="34" charset="0"/>
                <a:cs typeface="Arial" panose="020B0604020202020204" pitchFamily="34" charset="0"/>
              </a:rPr>
            </a:br>
            <a:r>
              <a:rPr lang="es-MX" sz="3600" dirty="0">
                <a:latin typeface="Arial" panose="020B0604020202020204" pitchFamily="34" charset="0"/>
                <a:cs typeface="Arial" panose="020B0604020202020204" pitchFamily="34" charset="0"/>
              </a:rPr>
              <a:t>El agua </a:t>
            </a:r>
            <a:r>
              <a:rPr lang="es-MX" sz="3600" dirty="0" smtClean="0">
                <a:latin typeface="Arial" panose="020B0604020202020204" pitchFamily="34" charset="0"/>
                <a:cs typeface="Arial" panose="020B0604020202020204" pitchFamily="34" charset="0"/>
              </a:rPr>
              <a:t>que me rodea</a:t>
            </a:r>
            <a:endParaRPr lang="es-MX" altLang="es-MX" sz="3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135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052736"/>
            <a:ext cx="7920880" cy="504056"/>
          </a:xfrm>
        </p:spPr>
        <p:txBody>
          <a:bodyPr>
            <a:noAutofit/>
          </a:bodyPr>
          <a:lstStyle/>
          <a:p>
            <a:r>
              <a:rPr lang="es-MX" sz="3200" dirty="0" smtClean="0"/>
              <a:t>Causas de la contaminación </a:t>
            </a:r>
            <a:endParaRPr lang="es-MX" sz="3200" dirty="0"/>
          </a:p>
        </p:txBody>
      </p:sp>
      <p:pic>
        <p:nvPicPr>
          <p:cNvPr id="4" name="3 Imagen" descr="PLECAnvaS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097" y="332656"/>
            <a:ext cx="7231380" cy="576064"/>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844824"/>
            <a:ext cx="2343323" cy="169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861048"/>
            <a:ext cx="227433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275856" y="1700808"/>
            <a:ext cx="5400600" cy="4801314"/>
          </a:xfrm>
          <a:prstGeom prst="rect">
            <a:avLst/>
          </a:prstGeom>
          <a:noFill/>
        </p:spPr>
        <p:txBody>
          <a:bodyPr wrap="square" rtlCol="0">
            <a:spAutoFit/>
          </a:bodyPr>
          <a:lstStyle/>
          <a:p>
            <a:pPr marL="285750" indent="-285750" algn="just">
              <a:buFont typeface="Wingdings" panose="05000000000000000000" pitchFamily="2" charset="2"/>
              <a:buChar char="v"/>
            </a:pPr>
            <a:r>
              <a:rPr lang="es-MX" dirty="0" smtClean="0"/>
              <a:t>En un estudio hecho por investigadores de la Universidad Nacional Autónoma de México, en el que analizaron 100 muestras de agua de la llave en la ciudad de México y encontró 84 microorganismos de nueve especies diferentes, las cuales suelen estar presentes en los desechos humanos y animales.</a:t>
            </a:r>
          </a:p>
          <a:p>
            <a:pPr marL="285750" indent="-285750" algn="just">
              <a:buFont typeface="Wingdings" panose="05000000000000000000" pitchFamily="2" charset="2"/>
              <a:buChar char="v"/>
            </a:pPr>
            <a:r>
              <a:rPr lang="es-MX" dirty="0" smtClean="0"/>
              <a:t>Las pilas son dispositivos que convierten la energía química generada por la reacción de sus componentes en energía eléctrica. Entre sus componentes se encuentran sustancias tóxicas como el mercurio, plomo, níquel y cadmio. </a:t>
            </a:r>
          </a:p>
          <a:p>
            <a:pPr marL="285750" indent="-285750" algn="just">
              <a:buFont typeface="Wingdings" panose="05000000000000000000" pitchFamily="2" charset="2"/>
              <a:buChar char="v"/>
            </a:pPr>
            <a:r>
              <a:rPr lang="es-MX" dirty="0" smtClean="0"/>
              <a:t>Al ser depositadas en la basura, las pilas se oxidan con el paso del tiempo, lo cual provoca daños en su envoltura y la liberación de sus componentes tóxicos, que se filtran en suelos cercanos y llegan a los cuerpos superficiales y subterráneos de agua. </a:t>
            </a:r>
          </a:p>
          <a:p>
            <a:pPr marL="285750" indent="-285750">
              <a:buFont typeface="Wingdings" panose="05000000000000000000" pitchFamily="2" charset="2"/>
              <a:buChar char="v"/>
            </a:pPr>
            <a:endParaRPr lang="es-MX" dirty="0"/>
          </a:p>
        </p:txBody>
      </p:sp>
    </p:spTree>
    <p:extLst>
      <p:ext uri="{BB962C8B-B14F-4D97-AF65-F5344CB8AC3E}">
        <p14:creationId xmlns:p14="http://schemas.microsoft.com/office/powerpoint/2010/main" val="50273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3171" y="1052736"/>
            <a:ext cx="8003232" cy="508918"/>
          </a:xfrm>
        </p:spPr>
        <p:txBody>
          <a:bodyPr>
            <a:noAutofit/>
          </a:bodyPr>
          <a:lstStyle/>
          <a:p>
            <a:r>
              <a:rPr lang="es-MX" sz="3200" dirty="0" smtClean="0"/>
              <a:t>Contaminación del agua y la salud</a:t>
            </a:r>
            <a:endParaRPr lang="es-MX" sz="3200" dirty="0"/>
          </a:p>
        </p:txBody>
      </p:sp>
      <p:pic>
        <p:nvPicPr>
          <p:cNvPr id="4" name="3 Imagen" descr="PLECAnvaS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097" y="332656"/>
            <a:ext cx="7231380" cy="576064"/>
          </a:xfrm>
          <a:prstGeom prst="rect">
            <a:avLst/>
          </a:prstGeom>
          <a:noFill/>
          <a:ln>
            <a:noFill/>
          </a:ln>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50908" y="1772816"/>
            <a:ext cx="3076415" cy="213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149080"/>
            <a:ext cx="2929976" cy="191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827584" y="1772816"/>
            <a:ext cx="4608512" cy="2308324"/>
          </a:xfrm>
          <a:prstGeom prst="rect">
            <a:avLst/>
          </a:prstGeom>
          <a:noFill/>
        </p:spPr>
        <p:txBody>
          <a:bodyPr wrap="square" rtlCol="0">
            <a:spAutoFit/>
          </a:bodyPr>
          <a:lstStyle/>
          <a:p>
            <a:pPr marL="285750" indent="-285750" algn="just">
              <a:buFont typeface="Wingdings" panose="05000000000000000000" pitchFamily="2" charset="2"/>
              <a:buChar char="v"/>
            </a:pPr>
            <a:r>
              <a:rPr lang="es-MX" dirty="0" smtClean="0"/>
              <a:t>Las redes de distribución del agua son las que permiten que el agua llegue a los domicilios, está formada por un conjunto de tuberías que corren por debajo de las calles y miden varios kilómetros. Los organismos operadores del agua son los responsables de su mantenimiento para evitar fugas y la contaminación del agua potable. </a:t>
            </a:r>
          </a:p>
        </p:txBody>
      </p:sp>
    </p:spTree>
    <p:extLst>
      <p:ext uri="{BB962C8B-B14F-4D97-AF65-F5344CB8AC3E}">
        <p14:creationId xmlns:p14="http://schemas.microsoft.com/office/powerpoint/2010/main" val="2958780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628800"/>
            <a:ext cx="8208912" cy="4351338"/>
          </a:xfrm>
        </p:spPr>
        <p:txBody>
          <a:bodyPr/>
          <a:lstStyle/>
          <a:p>
            <a:pPr marL="0" indent="0">
              <a:buNone/>
            </a:pPr>
            <a:r>
              <a:rPr lang="es-MX" dirty="0" smtClean="0"/>
              <a:t>Propósitos:</a:t>
            </a:r>
          </a:p>
          <a:p>
            <a:pPr lvl="0"/>
            <a:r>
              <a:rPr lang="es-MX" dirty="0"/>
              <a:t>Reconocer la importancia del agua para la vida, la importancia de su cuidado, uso responsable e identificar que todas las personas tienen derecho a tener acceso a este líquido.</a:t>
            </a:r>
          </a:p>
          <a:p>
            <a:r>
              <a:rPr lang="es-MX" dirty="0"/>
              <a:t>Reconocer las causas de la contaminación del agua y la necesidad de cuidarla para conservar la salud</a:t>
            </a:r>
            <a:r>
              <a:rPr lang="es-MX" dirty="0" smtClean="0"/>
              <a:t>.</a:t>
            </a:r>
          </a:p>
          <a:p>
            <a:endParaRPr lang="es-MX" dirty="0"/>
          </a:p>
          <a:p>
            <a:endParaRPr lang="es-MX" dirty="0" smtClean="0"/>
          </a:p>
        </p:txBody>
      </p:sp>
    </p:spTree>
    <p:extLst>
      <p:ext uri="{BB962C8B-B14F-4D97-AF65-F5344CB8AC3E}">
        <p14:creationId xmlns:p14="http://schemas.microsoft.com/office/powerpoint/2010/main" val="92735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305342"/>
            <a:ext cx="8280920" cy="526297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2400" b="0" i="0" u="none" strike="noStrike" kern="1200" cap="none" spc="0" normalizeH="0" baseline="0" noProof="0" dirty="0" smtClean="0">
                <a:ln>
                  <a:noFill/>
                </a:ln>
                <a:solidFill>
                  <a:prstClr val="black"/>
                </a:solidFill>
                <a:effectLst/>
                <a:uLnTx/>
                <a:uFillTx/>
                <a:latin typeface="Calibri"/>
                <a:ea typeface="+mn-ea"/>
                <a:cs typeface="+mn-cs"/>
              </a:rPr>
              <a:t>Respondan las </a:t>
            </a:r>
            <a:r>
              <a:rPr kumimoji="0" lang="es-MX" sz="2400" b="0" i="0" u="none" strike="noStrike" kern="1200" cap="none" spc="0" normalizeH="0" baseline="0" noProof="0" dirty="0">
                <a:ln>
                  <a:noFill/>
                </a:ln>
                <a:solidFill>
                  <a:prstClr val="black"/>
                </a:solidFill>
                <a:effectLst/>
                <a:uLnTx/>
                <a:uFillTx/>
                <a:latin typeface="Calibri"/>
                <a:ea typeface="+mn-ea"/>
                <a:cs typeface="+mn-cs"/>
              </a:rPr>
              <a:t>preguntas</a:t>
            </a:r>
            <a:r>
              <a:rPr kumimoji="0" lang="es-MX" sz="24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a:p>
            <a:pPr lvl="2"/>
            <a:r>
              <a:rPr lang="es-MX" sz="2400" dirty="0">
                <a:solidFill>
                  <a:prstClr val="black"/>
                </a:solidFill>
                <a:latin typeface="Calibri"/>
              </a:rPr>
              <a:t>¿Cuáles son las actividades que realizas en el transcurso del día y que tienen relación con el agua?</a:t>
            </a:r>
          </a:p>
          <a:p>
            <a:pPr lvl="2"/>
            <a:r>
              <a:rPr lang="es-MX" sz="2400" dirty="0">
                <a:solidFill>
                  <a:prstClr val="black"/>
                </a:solidFill>
                <a:latin typeface="Calibri"/>
              </a:rPr>
              <a:t>¿Cómo se abastecen de agua en tu comunidad?</a:t>
            </a:r>
          </a:p>
          <a:p>
            <a:pPr lvl="2"/>
            <a:r>
              <a:rPr lang="es-MX" sz="2400" dirty="0">
                <a:solidFill>
                  <a:prstClr val="black"/>
                </a:solidFill>
                <a:latin typeface="Calibri"/>
              </a:rPr>
              <a:t>¿Crees que se le pueda negar el acceso al agua a una persona o comunidad? ¿por qué?</a:t>
            </a:r>
          </a:p>
          <a:p>
            <a:pPr lvl="2"/>
            <a:r>
              <a:rPr lang="es-ES" sz="2400" dirty="0">
                <a:solidFill>
                  <a:prstClr val="black"/>
                </a:solidFill>
                <a:latin typeface="Calibri"/>
              </a:rPr>
              <a:t>¿Cómo se contamina el agua que utilizamos en las actividades domésticas?</a:t>
            </a:r>
            <a:endParaRPr lang="es-MX" sz="2400" dirty="0">
              <a:solidFill>
                <a:prstClr val="black"/>
              </a:solidFill>
              <a:latin typeface="Calibri"/>
            </a:endParaRPr>
          </a:p>
          <a:p>
            <a:pPr lvl="2"/>
            <a:r>
              <a:rPr lang="es-ES" sz="2400" dirty="0">
                <a:solidFill>
                  <a:prstClr val="black"/>
                </a:solidFill>
                <a:latin typeface="Calibri"/>
              </a:rPr>
              <a:t>Menciona un ejemplo de cómo el agua contaminada afecta la salud.</a:t>
            </a:r>
            <a:endParaRPr lang="es-MX" sz="24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400" dirty="0">
              <a:solidFill>
                <a:prstClr val="black"/>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 </a:t>
            </a:r>
            <a:r>
              <a:rPr kumimoji="0" lang="es-MX" sz="2400" b="0" i="0" u="none" strike="noStrike" kern="1200" cap="none" spc="0" normalizeH="0" baseline="0" noProof="0" dirty="0" smtClean="0">
                <a:ln>
                  <a:noFill/>
                </a:ln>
                <a:solidFill>
                  <a:prstClr val="black"/>
                </a:solidFill>
                <a:effectLst/>
                <a:uLnTx/>
                <a:uFillTx/>
                <a:latin typeface="Calibri"/>
                <a:ea typeface="+mn-ea"/>
                <a:cs typeface="+mn-cs"/>
              </a:rPr>
              <a:t>En </a:t>
            </a:r>
            <a:r>
              <a:rPr kumimoji="0" lang="es-MX" sz="2400" b="0" i="0" u="none" strike="noStrike" kern="1200" cap="none" spc="0" normalizeH="0" baseline="0" noProof="0" dirty="0">
                <a:ln>
                  <a:noFill/>
                </a:ln>
                <a:solidFill>
                  <a:prstClr val="black"/>
                </a:solidFill>
                <a:effectLst/>
                <a:uLnTx/>
                <a:uFillTx/>
                <a:latin typeface="Calibri"/>
                <a:ea typeface="+mn-ea"/>
                <a:cs typeface="+mn-cs"/>
              </a:rPr>
              <a:t>plenaria exponen sus respuestas, intercambian puntos de </a:t>
            </a:r>
            <a:r>
              <a:rPr kumimoji="0" lang="es-MX" sz="2400" b="0" i="0" u="none" strike="noStrike" kern="1200" cap="none" spc="0" normalizeH="0" baseline="0" noProof="0" dirty="0" smtClean="0">
                <a:ln>
                  <a:noFill/>
                </a:ln>
                <a:solidFill>
                  <a:prstClr val="black"/>
                </a:solidFill>
                <a:effectLst/>
                <a:uLnTx/>
                <a:uFillTx/>
                <a:latin typeface="Calibri"/>
                <a:ea typeface="+mn-ea"/>
                <a:cs typeface="+mn-cs"/>
              </a:rPr>
              <a:t> vista </a:t>
            </a:r>
            <a:r>
              <a:rPr kumimoji="0" lang="es-MX" sz="2400" b="0" i="0" u="none" strike="noStrike" kern="1200" cap="none" spc="0" normalizeH="0" baseline="0" noProof="0" dirty="0">
                <a:ln>
                  <a:noFill/>
                </a:ln>
                <a:solidFill>
                  <a:prstClr val="black"/>
                </a:solidFill>
                <a:effectLst/>
                <a:uLnTx/>
                <a:uFillTx/>
                <a:latin typeface="Calibri"/>
                <a:ea typeface="+mn-ea"/>
                <a:cs typeface="+mn-cs"/>
              </a:rPr>
              <a:t>y concluyen.  </a:t>
            </a:r>
          </a:p>
        </p:txBody>
      </p:sp>
    </p:spTree>
    <p:extLst>
      <p:ext uri="{BB962C8B-B14F-4D97-AF65-F5344CB8AC3E}">
        <p14:creationId xmlns:p14="http://schemas.microsoft.com/office/powerpoint/2010/main" val="2172382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424936" cy="5661248"/>
          </a:xfrm>
        </p:spPr>
        <p:txBody>
          <a:bodyPr/>
          <a:lstStyle/>
          <a:p>
            <a:pPr marL="0" indent="0">
              <a:buNone/>
            </a:pPr>
            <a:r>
              <a:rPr lang="es-MX" sz="2400" dirty="0"/>
              <a:t>D</a:t>
            </a:r>
            <a:r>
              <a:rPr lang="es-MX" sz="2400" dirty="0" smtClean="0"/>
              <a:t>esarrollar </a:t>
            </a:r>
            <a:r>
              <a:rPr lang="es-MX" sz="2400" dirty="0"/>
              <a:t>y preparar la exposición de los </a:t>
            </a:r>
            <a:r>
              <a:rPr lang="es-MX" sz="2400" dirty="0" smtClean="0"/>
              <a:t>siguientes </a:t>
            </a:r>
            <a:r>
              <a:rPr lang="es-MX" sz="2400" dirty="0"/>
              <a:t>subtemas</a:t>
            </a:r>
            <a:r>
              <a:rPr lang="es-MX" sz="2400" dirty="0" smtClean="0"/>
              <a:t>:</a:t>
            </a:r>
          </a:p>
          <a:p>
            <a:pPr>
              <a:buFont typeface="Wingdings" panose="05000000000000000000" pitchFamily="2" charset="2"/>
              <a:buChar char="ü"/>
            </a:pPr>
            <a:r>
              <a:rPr lang="es-ES" sz="2400" dirty="0" smtClean="0"/>
              <a:t>U1T1, </a:t>
            </a:r>
            <a:r>
              <a:rPr lang="es-ES" sz="2400" dirty="0"/>
              <a:t>Todos dependemos del agua y El cambio en la relación con el agua, </a:t>
            </a:r>
            <a:r>
              <a:rPr lang="es-ES" sz="2400" dirty="0" smtClean="0"/>
              <a:t>pp. 16-24</a:t>
            </a:r>
          </a:p>
          <a:p>
            <a:pPr>
              <a:buFont typeface="Wingdings" panose="05000000000000000000" pitchFamily="2" charset="2"/>
              <a:buChar char="ü"/>
            </a:pPr>
            <a:r>
              <a:rPr lang="es-ES" sz="2400" dirty="0" smtClean="0"/>
              <a:t>U1T1, </a:t>
            </a:r>
            <a:r>
              <a:rPr lang="es-ES" sz="2400" dirty="0"/>
              <a:t>Llevando agua para tu molino y Una opción para abastecernos </a:t>
            </a:r>
            <a:r>
              <a:rPr lang="es-ES" sz="2400" dirty="0" smtClean="0"/>
              <a:t>pp. 24-33</a:t>
            </a:r>
          </a:p>
          <a:p>
            <a:pPr>
              <a:buFont typeface="Wingdings" panose="05000000000000000000" pitchFamily="2" charset="2"/>
              <a:buChar char="ü"/>
            </a:pPr>
            <a:r>
              <a:rPr lang="es-ES" sz="2400" dirty="0" smtClean="0"/>
              <a:t>U1T1, Y</a:t>
            </a:r>
            <a:r>
              <a:rPr lang="es-ES" sz="2400" dirty="0"/>
              <a:t>… ¿cómo se desinfecta el agua?, </a:t>
            </a:r>
            <a:r>
              <a:rPr lang="es-ES" sz="2400" dirty="0" smtClean="0"/>
              <a:t>pp. 34-37</a:t>
            </a:r>
          </a:p>
          <a:p>
            <a:pPr>
              <a:buFont typeface="Wingdings" panose="05000000000000000000" pitchFamily="2" charset="2"/>
              <a:buChar char="ü"/>
            </a:pPr>
            <a:r>
              <a:rPr lang="es-ES" sz="2400" dirty="0" smtClean="0"/>
              <a:t>U1T1, </a:t>
            </a:r>
            <a:r>
              <a:rPr lang="es-ES" sz="2400" dirty="0"/>
              <a:t>¿Por qué escasea el agua? y Tengo derecho al agua, </a:t>
            </a:r>
            <a:r>
              <a:rPr lang="es-ES" sz="2400" dirty="0" smtClean="0"/>
              <a:t>pp. 38-47</a:t>
            </a:r>
          </a:p>
          <a:p>
            <a:pPr>
              <a:buFont typeface="Wingdings" panose="05000000000000000000" pitchFamily="2" charset="2"/>
              <a:buChar char="ü"/>
            </a:pPr>
            <a:r>
              <a:rPr lang="es-ES" sz="2400" dirty="0" smtClean="0"/>
              <a:t>U1T2, </a:t>
            </a:r>
            <a:r>
              <a:rPr lang="es-ES" sz="2400" dirty="0"/>
              <a:t>Contaminación del agua en el hogar, </a:t>
            </a:r>
            <a:r>
              <a:rPr lang="es-ES" sz="2400" dirty="0" smtClean="0"/>
              <a:t>pp. 51-57</a:t>
            </a:r>
          </a:p>
          <a:p>
            <a:pPr>
              <a:buFont typeface="Wingdings" panose="05000000000000000000" pitchFamily="2" charset="2"/>
              <a:buChar char="ü"/>
            </a:pPr>
            <a:r>
              <a:rPr lang="es-ES" sz="2400" dirty="0" smtClean="0"/>
              <a:t>U1T2, </a:t>
            </a:r>
            <a:r>
              <a:rPr lang="es-ES" sz="2400" dirty="0"/>
              <a:t>Causas de la contaminación del agua; Contaminación electrónica y más vale estar informado, </a:t>
            </a:r>
            <a:r>
              <a:rPr lang="es-ES" sz="2400" dirty="0" smtClean="0"/>
              <a:t>pp. 58-68</a:t>
            </a:r>
          </a:p>
          <a:p>
            <a:pPr>
              <a:buFont typeface="Wingdings" panose="05000000000000000000" pitchFamily="2" charset="2"/>
              <a:buChar char="ü"/>
            </a:pPr>
            <a:r>
              <a:rPr lang="es-ES" sz="2400" dirty="0" smtClean="0"/>
              <a:t>U1T2, Más </a:t>
            </a:r>
            <a:r>
              <a:rPr lang="es-ES" sz="2400" dirty="0"/>
              <a:t>vale estar informado; Los efectos de la contaminación en la salud y Cuando el agua se cuida, </a:t>
            </a:r>
            <a:r>
              <a:rPr lang="es-ES" sz="2400" dirty="0" smtClean="0"/>
              <a:t>pp. </a:t>
            </a:r>
            <a:r>
              <a:rPr lang="es-ES" sz="2400" dirty="0"/>
              <a:t>68-75</a:t>
            </a:r>
            <a:endParaRPr lang="es-ES" sz="2400" dirty="0" smtClean="0"/>
          </a:p>
          <a:p>
            <a:r>
              <a:rPr lang="es-MX" sz="2400" dirty="0"/>
              <a:t>Presentar en plenaria </a:t>
            </a:r>
            <a:r>
              <a:rPr lang="es-MX" sz="2400" dirty="0" smtClean="0"/>
              <a:t>los subtemas</a:t>
            </a:r>
            <a:endParaRPr lang="es-MX" sz="2400" dirty="0"/>
          </a:p>
          <a:p>
            <a:endParaRPr lang="es-MX" dirty="0"/>
          </a:p>
        </p:txBody>
      </p:sp>
    </p:spTree>
    <p:extLst>
      <p:ext uri="{BB962C8B-B14F-4D97-AF65-F5344CB8AC3E}">
        <p14:creationId xmlns:p14="http://schemas.microsoft.com/office/powerpoint/2010/main" val="80065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49867" y="1938020"/>
            <a:ext cx="4532040" cy="504056"/>
          </a:xfrm>
        </p:spPr>
        <p:txBody>
          <a:bodyPr>
            <a:noAutofit/>
          </a:bodyPr>
          <a:lstStyle/>
          <a:p>
            <a:r>
              <a:rPr lang="es-MX" sz="2800" dirty="0" smtClean="0"/>
              <a:t>Sin agua es imposible vivir</a:t>
            </a:r>
            <a:endParaRPr lang="es-MX" sz="2800" dirty="0"/>
          </a:p>
        </p:txBody>
      </p:sp>
      <p:sp>
        <p:nvSpPr>
          <p:cNvPr id="3" name="2 Subtítulo"/>
          <p:cNvSpPr>
            <a:spLocks noGrp="1"/>
          </p:cNvSpPr>
          <p:nvPr>
            <p:ph type="subTitle" idx="1"/>
          </p:nvPr>
        </p:nvSpPr>
        <p:spPr>
          <a:xfrm>
            <a:off x="1403648" y="2276872"/>
            <a:ext cx="6984776" cy="3960440"/>
          </a:xfrm>
        </p:spPr>
        <p:txBody>
          <a:bodyPr/>
          <a:lstStyle/>
          <a:p>
            <a:endParaRPr lang="es-MX" dirty="0" smtClean="0"/>
          </a:p>
          <a:p>
            <a:endParaRPr lang="es-MX" dirty="0"/>
          </a:p>
          <a:p>
            <a:endParaRPr lang="es-MX" dirty="0" smtClean="0"/>
          </a:p>
          <a:p>
            <a:endParaRPr lang="es-MX" dirty="0"/>
          </a:p>
          <a:p>
            <a:endParaRPr lang="es-MX" dirty="0" smtClean="0"/>
          </a:p>
          <a:p>
            <a:endParaRPr lang="es-MX" dirty="0"/>
          </a:p>
        </p:txBody>
      </p:sp>
      <p:pic>
        <p:nvPicPr>
          <p:cNvPr id="4" name="3 Imagen" descr="PLECAnvaS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257" y="548680"/>
            <a:ext cx="7231380" cy="733425"/>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603" y="2276872"/>
            <a:ext cx="2534072" cy="159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365104"/>
            <a:ext cx="2509861" cy="159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779912" y="2687431"/>
            <a:ext cx="4824536" cy="3139321"/>
          </a:xfrm>
          <a:prstGeom prst="rect">
            <a:avLst/>
          </a:prstGeom>
          <a:noFill/>
        </p:spPr>
        <p:txBody>
          <a:bodyPr wrap="square" rtlCol="0">
            <a:spAutoFit/>
          </a:bodyPr>
          <a:lstStyle/>
          <a:p>
            <a:pPr marL="285750" indent="-285750" algn="just">
              <a:buFont typeface="Wingdings" panose="05000000000000000000" pitchFamily="2" charset="2"/>
              <a:buChar char="v"/>
            </a:pPr>
            <a:r>
              <a:rPr lang="es-MX" dirty="0" smtClean="0"/>
              <a:t>Según datos de la Comisión Nacional del Agua (Conagua), del total de agua utilizada en el país el 14 % se utiliza para consumo doméstico.</a:t>
            </a:r>
          </a:p>
          <a:p>
            <a:pPr marL="285750" indent="-285750" algn="just">
              <a:buFont typeface="Wingdings" panose="05000000000000000000" pitchFamily="2" charset="2"/>
              <a:buChar char="v"/>
            </a:pPr>
            <a:endParaRPr lang="es-MX" dirty="0" smtClean="0"/>
          </a:p>
          <a:p>
            <a:pPr marL="285750" indent="-285750" algn="just">
              <a:buFont typeface="Wingdings" panose="05000000000000000000" pitchFamily="2" charset="2"/>
              <a:buChar char="v"/>
            </a:pPr>
            <a:r>
              <a:rPr lang="es-ES_tradnl" dirty="0" smtClean="0"/>
              <a:t>En la actualidad el agua deja de ser considerada un bien común, público y universal al que todos debemos tener acceso por igual y empieza a ser considerada como un bien económico, ante su sobreexplotación y la posibilidad de comercializarse. </a:t>
            </a:r>
            <a:endParaRPr lang="es-MX" dirty="0"/>
          </a:p>
        </p:txBody>
      </p:sp>
      <p:sp>
        <p:nvSpPr>
          <p:cNvPr id="6" name="CuadroTexto 5"/>
          <p:cNvSpPr txBox="1"/>
          <p:nvPr/>
        </p:nvSpPr>
        <p:spPr>
          <a:xfrm>
            <a:off x="1022425" y="1353245"/>
            <a:ext cx="4460561" cy="584775"/>
          </a:xfrm>
          <a:prstGeom prst="rect">
            <a:avLst/>
          </a:prstGeom>
          <a:noFill/>
        </p:spPr>
        <p:txBody>
          <a:bodyPr wrap="square" rtlCol="0">
            <a:spAutoFit/>
          </a:bodyPr>
          <a:lstStyle/>
          <a:p>
            <a:r>
              <a:rPr lang="es-MX" sz="3200" dirty="0" smtClean="0"/>
              <a:t>A manera de conclusión</a:t>
            </a:r>
            <a:endParaRPr lang="es-MX" sz="3200" dirty="0"/>
          </a:p>
        </p:txBody>
      </p:sp>
    </p:spTree>
    <p:extLst>
      <p:ext uri="{BB962C8B-B14F-4D97-AF65-F5344CB8AC3E}">
        <p14:creationId xmlns:p14="http://schemas.microsoft.com/office/powerpoint/2010/main" val="1955239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9147" y="1111174"/>
            <a:ext cx="8229600" cy="648072"/>
          </a:xfrm>
        </p:spPr>
        <p:txBody>
          <a:bodyPr>
            <a:normAutofit/>
          </a:bodyPr>
          <a:lstStyle/>
          <a:p>
            <a:r>
              <a:rPr lang="es-MX" sz="3200" dirty="0" smtClean="0"/>
              <a:t>¿Cómo nos abastecemos de agua?</a:t>
            </a:r>
            <a:endParaRPr lang="es-MX" sz="3200" dirty="0"/>
          </a:p>
        </p:txBody>
      </p:sp>
      <p:pic>
        <p:nvPicPr>
          <p:cNvPr id="4" name="3 Imagen" descr="PLECAnvaS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257" y="548681"/>
            <a:ext cx="7231380" cy="576064"/>
          </a:xfrm>
          <a:prstGeom prst="rect">
            <a:avLst/>
          </a:prstGeom>
          <a:noFill/>
          <a:ln>
            <a:noFill/>
          </a:ln>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6" y="2043253"/>
            <a:ext cx="241297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81" y="4100009"/>
            <a:ext cx="2753951" cy="187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67032" y="2204864"/>
            <a:ext cx="5553440" cy="3693319"/>
          </a:xfrm>
          <a:prstGeom prst="rect">
            <a:avLst/>
          </a:prstGeom>
          <a:noFill/>
        </p:spPr>
        <p:txBody>
          <a:bodyPr wrap="square" rtlCol="0">
            <a:spAutoFit/>
          </a:bodyPr>
          <a:lstStyle/>
          <a:p>
            <a:pPr marL="285750" indent="-285750" algn="just">
              <a:buFont typeface="Wingdings" panose="05000000000000000000" pitchFamily="2" charset="2"/>
              <a:buChar char="v"/>
            </a:pPr>
            <a:r>
              <a:rPr lang="es-MX" dirty="0" smtClean="0"/>
              <a:t>La mayoría de las ciudades se abastecen de agua subterránea y en menor cantidad de agua superficial (ríos y presas) , que se bombea y distribuye a través de redes hasta llegar a las llaves.</a:t>
            </a:r>
          </a:p>
          <a:p>
            <a:pPr marL="285750" indent="-285750" algn="just">
              <a:buFont typeface="Wingdings" panose="05000000000000000000" pitchFamily="2" charset="2"/>
              <a:buChar char="v"/>
            </a:pPr>
            <a:r>
              <a:rPr lang="es-MX" dirty="0" smtClean="0"/>
              <a:t>Quienes viven en áreas rurales no siempre obtienen el agua de una red, sino que tienen que ir directamente a las fuentes naturales como ríos, pozos, lagos, entre otros, para su recolección y así poder satisfacer sus necesidades. </a:t>
            </a:r>
          </a:p>
          <a:p>
            <a:pPr marL="285750" indent="-285750" algn="just">
              <a:buFont typeface="Wingdings" panose="05000000000000000000" pitchFamily="2" charset="2"/>
              <a:buChar char="v"/>
            </a:pPr>
            <a:r>
              <a:rPr lang="es-ES_tradnl" dirty="0" smtClean="0"/>
              <a:t>La captación de agua de lluvia en los techos de las viviendas y otras estructuras impermeables es la modalidad más conocida y difundida para aprovechar el agua de lluvia.</a:t>
            </a:r>
            <a:endParaRPr lang="es-MX" dirty="0"/>
          </a:p>
        </p:txBody>
      </p:sp>
    </p:spTree>
    <p:extLst>
      <p:ext uri="{BB962C8B-B14F-4D97-AF65-F5344CB8AC3E}">
        <p14:creationId xmlns:p14="http://schemas.microsoft.com/office/powerpoint/2010/main" val="237012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24745"/>
            <a:ext cx="8229600" cy="720080"/>
          </a:xfrm>
        </p:spPr>
        <p:txBody>
          <a:bodyPr>
            <a:normAutofit fontScale="90000"/>
          </a:bodyPr>
          <a:lstStyle/>
          <a:p>
            <a:r>
              <a:rPr lang="es-MX" sz="3600" dirty="0" smtClean="0"/>
              <a:t>¿Por qué es importante desinfectar el agua?</a:t>
            </a:r>
            <a:endParaRPr lang="es-MX" sz="3600" dirty="0"/>
          </a:p>
        </p:txBody>
      </p:sp>
      <p:pic>
        <p:nvPicPr>
          <p:cNvPr id="4" name="3 Imagen" descr="PLECAnvaS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257" y="548681"/>
            <a:ext cx="7231380" cy="576064"/>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0112" y="1916832"/>
            <a:ext cx="29622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200678"/>
            <a:ext cx="2918842" cy="209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55576" y="1844823"/>
            <a:ext cx="4608512" cy="4247317"/>
          </a:xfrm>
          <a:prstGeom prst="rect">
            <a:avLst/>
          </a:prstGeom>
          <a:noFill/>
        </p:spPr>
        <p:txBody>
          <a:bodyPr wrap="square" rtlCol="0">
            <a:spAutoFit/>
          </a:bodyPr>
          <a:lstStyle/>
          <a:p>
            <a:pPr marL="285750" indent="-285750" algn="just">
              <a:buFont typeface="Wingdings" panose="05000000000000000000" pitchFamily="2" charset="2"/>
              <a:buChar char="v"/>
            </a:pPr>
            <a:r>
              <a:rPr lang="es-MX" dirty="0" smtClean="0"/>
              <a:t>La mayoría de los sistemas públicos no han logrado suministrar agua de calidad confiable, generando un riesgo de contaminación en la calidad del agua que sale de la llave. </a:t>
            </a:r>
          </a:p>
          <a:p>
            <a:pPr marL="285750" indent="-285750" algn="just">
              <a:buFont typeface="Wingdings" panose="05000000000000000000" pitchFamily="2" charset="2"/>
              <a:buChar char="v"/>
            </a:pPr>
            <a:r>
              <a:rPr lang="es-MX" dirty="0" smtClean="0"/>
              <a:t>Es responsabilidad de las autoridades gubernamentales proporcionar agua potable a la población, pero esto se dificulta por diversas causas, como falta de recursos económicos y de personal e infraestructura en mal estado, por lo que es necesario participar desde casa con acciones para desinfectar el agua que bebemos y evitar infecciones que puedan dañar la salud. </a:t>
            </a:r>
          </a:p>
          <a:p>
            <a:pPr marL="285750" indent="-285750">
              <a:buFont typeface="Wingdings" panose="05000000000000000000" pitchFamily="2" charset="2"/>
              <a:buChar char="v"/>
            </a:pPr>
            <a:endParaRPr lang="es-MX" dirty="0"/>
          </a:p>
        </p:txBody>
      </p:sp>
    </p:spTree>
    <p:extLst>
      <p:ext uri="{BB962C8B-B14F-4D97-AF65-F5344CB8AC3E}">
        <p14:creationId xmlns:p14="http://schemas.microsoft.com/office/powerpoint/2010/main" val="1095623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229600" cy="504056"/>
          </a:xfrm>
        </p:spPr>
        <p:txBody>
          <a:bodyPr>
            <a:noAutofit/>
          </a:bodyPr>
          <a:lstStyle/>
          <a:p>
            <a:r>
              <a:rPr lang="es-MX" sz="3200" dirty="0" smtClean="0"/>
              <a:t>El agua, un Derecho Humano</a:t>
            </a:r>
            <a:endParaRPr lang="es-MX" sz="3200" dirty="0"/>
          </a:p>
        </p:txBody>
      </p:sp>
      <p:pic>
        <p:nvPicPr>
          <p:cNvPr id="4" name="3 Imagen" descr="PLECAnvaS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097" y="332656"/>
            <a:ext cx="7231380" cy="576064"/>
          </a:xfrm>
          <a:prstGeom prst="rect">
            <a:avLst/>
          </a:prstGeom>
          <a:noFill/>
          <a:ln>
            <a:noFill/>
          </a:ln>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04247" y="1628800"/>
            <a:ext cx="2672209" cy="207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968" y="3892594"/>
            <a:ext cx="2592488" cy="230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45087" y="1628800"/>
            <a:ext cx="5328592" cy="4801314"/>
          </a:xfrm>
          <a:prstGeom prst="rect">
            <a:avLst/>
          </a:prstGeom>
          <a:noFill/>
        </p:spPr>
        <p:txBody>
          <a:bodyPr wrap="square" rtlCol="0">
            <a:spAutoFit/>
          </a:bodyPr>
          <a:lstStyle/>
          <a:p>
            <a:pPr marL="285750" indent="-285750" algn="just">
              <a:buFont typeface="Wingdings" panose="05000000000000000000" pitchFamily="2" charset="2"/>
              <a:buChar char="v"/>
            </a:pPr>
            <a:r>
              <a:rPr lang="es-MX" sz="1600" dirty="0" smtClean="0"/>
              <a:t>Es necesario que estemos conscientes del uso y manejo responsable del agua, a fin de evitar su contaminación y escasez. En algunos estados del país, particularmente los del norte y centro , se presentan periodos de gran escasez de agua, en los que es insuficiente incluso  para beber. </a:t>
            </a:r>
          </a:p>
          <a:p>
            <a:pPr marL="285750" indent="-285750" algn="just">
              <a:buFont typeface="Wingdings" panose="05000000000000000000" pitchFamily="2" charset="2"/>
              <a:buChar char="v"/>
            </a:pPr>
            <a:r>
              <a:rPr lang="es-MX" sz="1600" dirty="0" smtClean="0"/>
              <a:t>A partir de diversas reuniones internacionales sobre el agua se estableció el derecho humano al agua, el cual es el derecho de todas las personas a disponer de agua suficiente, potable, aceptable, accesible y para el uso personal y doméstico.</a:t>
            </a:r>
          </a:p>
          <a:p>
            <a:pPr marL="285750" indent="-285750" algn="just">
              <a:buFont typeface="Wingdings" panose="05000000000000000000" pitchFamily="2" charset="2"/>
              <a:buChar char="v"/>
            </a:pPr>
            <a:r>
              <a:rPr lang="es-MX" sz="1600" dirty="0"/>
              <a:t>En nuestro país el tema del agua es tratado en la Constitución Política de los Estados Unidos Mexicanos, en el artículo </a:t>
            </a:r>
            <a:r>
              <a:rPr lang="es-MX" sz="1600" dirty="0" smtClean="0"/>
              <a:t>27.</a:t>
            </a:r>
          </a:p>
          <a:p>
            <a:pPr marL="285750" lvl="0" indent="-285750" algn="just">
              <a:buFont typeface="Wingdings" panose="05000000000000000000" pitchFamily="2" charset="2"/>
              <a:buChar char="v"/>
            </a:pPr>
            <a:r>
              <a:rPr lang="es-MX" sz="1600" dirty="0"/>
              <a:t>Otras leyes que también hablan sobre el agua son: La Ley de Aguas Nacionales, la Ley General del Equilibrio Ecológico y la Protección del Ambiente, así como el artículo 25 de la Declaración Universal de los Derechos Humanos.</a:t>
            </a:r>
          </a:p>
          <a:p>
            <a:pPr marL="285750" indent="-285750" algn="just">
              <a:buFont typeface="Wingdings" panose="05000000000000000000" pitchFamily="2" charset="2"/>
              <a:buChar char="v"/>
            </a:pPr>
            <a:endParaRPr lang="es-MX" dirty="0"/>
          </a:p>
        </p:txBody>
      </p:sp>
    </p:spTree>
    <p:extLst>
      <p:ext uri="{BB962C8B-B14F-4D97-AF65-F5344CB8AC3E}">
        <p14:creationId xmlns:p14="http://schemas.microsoft.com/office/powerpoint/2010/main" val="1379993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9987" y="935593"/>
            <a:ext cx="8229600" cy="549191"/>
          </a:xfrm>
        </p:spPr>
        <p:txBody>
          <a:bodyPr>
            <a:noAutofit/>
          </a:bodyPr>
          <a:lstStyle/>
          <a:p>
            <a:r>
              <a:rPr lang="es-MX" sz="3200" dirty="0" smtClean="0"/>
              <a:t>Contaminación del agua en el hogar</a:t>
            </a:r>
            <a:endParaRPr lang="es-MX" sz="3200" dirty="0"/>
          </a:p>
        </p:txBody>
      </p:sp>
      <p:pic>
        <p:nvPicPr>
          <p:cNvPr id="4" name="3 Imagen" descr="PLECAnvaS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097" y="332656"/>
            <a:ext cx="7231380" cy="576064"/>
          </a:xfrm>
          <a:prstGeom prst="rect">
            <a:avLst/>
          </a:prstGeom>
          <a:noFill/>
          <a:ln>
            <a:noFill/>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809" y="1772816"/>
            <a:ext cx="2158240" cy="231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05064"/>
            <a:ext cx="2975546" cy="200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371082" y="1742906"/>
            <a:ext cx="5305374" cy="4247317"/>
          </a:xfrm>
          <a:prstGeom prst="rect">
            <a:avLst/>
          </a:prstGeom>
          <a:noFill/>
        </p:spPr>
        <p:txBody>
          <a:bodyPr wrap="square" rtlCol="0">
            <a:spAutoFit/>
          </a:bodyPr>
          <a:lstStyle/>
          <a:p>
            <a:pPr marL="285750" indent="-285750" algn="just">
              <a:buFont typeface="Wingdings" panose="05000000000000000000" pitchFamily="2" charset="2"/>
              <a:buChar char="v"/>
            </a:pPr>
            <a:r>
              <a:rPr lang="es-MX" dirty="0" smtClean="0"/>
              <a:t>La especialista en limpieza ambiental Carmen María Mena, expreso que:  “Con el uso de detergentes es frecuente que los consumidores, hagan uso de una mayor cantidad de la que recomienda el fabricante, lo que se traduce en contaminación, y agrega que el 20 % de los agentes que reducen los niveles de oxígeno en el agua y que imposibilita su tratamiento para potabilizarla, están vinculados al uso de detergentes domésticos convencionales”.</a:t>
            </a:r>
          </a:p>
          <a:p>
            <a:pPr marL="285750" lvl="0" indent="-285750">
              <a:buFont typeface="Wingdings" panose="05000000000000000000" pitchFamily="2" charset="2"/>
              <a:buChar char="v"/>
            </a:pPr>
            <a:r>
              <a:rPr lang="es-MX" dirty="0"/>
              <a:t>La exposición de los niños al plomo ocurre cuando éste se encuentra en suelos, agua y alimentos, si se prolonga por mucho tiempo puede causar problemas de conducta y aprendizaje. Una fuerte intoxicación causaría serios daños al cerebro. </a:t>
            </a:r>
          </a:p>
          <a:p>
            <a:pPr marL="285750" indent="-285750">
              <a:buFont typeface="Wingdings" panose="05000000000000000000" pitchFamily="2" charset="2"/>
              <a:buChar char="v"/>
            </a:pPr>
            <a:endParaRPr lang="es-MX" dirty="0"/>
          </a:p>
        </p:txBody>
      </p:sp>
    </p:spTree>
    <p:extLst>
      <p:ext uri="{BB962C8B-B14F-4D97-AF65-F5344CB8AC3E}">
        <p14:creationId xmlns:p14="http://schemas.microsoft.com/office/powerpoint/2010/main" val="4057262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1076</Words>
  <Application>Microsoft Office PowerPoint</Application>
  <PresentationFormat>Presentación en pantalla (4:3)</PresentationFormat>
  <Paragraphs>52</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MS PGothic</vt:lpstr>
      <vt:lpstr>Arial</vt:lpstr>
      <vt:lpstr>Calibri</vt:lpstr>
      <vt:lpstr>Calibri Light</vt:lpstr>
      <vt:lpstr>Wingdings</vt:lpstr>
      <vt:lpstr>Tema de Office</vt:lpstr>
      <vt:lpstr>Office Theme</vt:lpstr>
      <vt:lpstr>Módulo El agua de todos Unidad 1 El agua que me rodea</vt:lpstr>
      <vt:lpstr>Presentación de PowerPoint</vt:lpstr>
      <vt:lpstr>Presentación de PowerPoint</vt:lpstr>
      <vt:lpstr>Presentación de PowerPoint</vt:lpstr>
      <vt:lpstr>Sin agua es imposible vivir</vt:lpstr>
      <vt:lpstr>¿Cómo nos abastecemos de agua?</vt:lpstr>
      <vt:lpstr>¿Por qué es importante desinfectar el agua?</vt:lpstr>
      <vt:lpstr>El agua, un Derecho Humano</vt:lpstr>
      <vt:lpstr>Contaminación del agua en el hogar</vt:lpstr>
      <vt:lpstr>Causas de la contaminación </vt:lpstr>
      <vt:lpstr>Contaminación del agua y la salud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Maria Martinez Vargas</dc:creator>
  <cp:lastModifiedBy>Alicia Mayen Hernandez</cp:lastModifiedBy>
  <cp:revision>48</cp:revision>
  <cp:lastPrinted>2018-02-21T17:22:43Z</cp:lastPrinted>
  <dcterms:created xsi:type="dcterms:W3CDTF">2018-02-19T15:50:13Z</dcterms:created>
  <dcterms:modified xsi:type="dcterms:W3CDTF">2018-02-26T18:52:12Z</dcterms:modified>
</cp:coreProperties>
</file>