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04" r:id="rId2"/>
    <p:sldId id="605" r:id="rId3"/>
    <p:sldId id="606" r:id="rId4"/>
    <p:sldId id="607" r:id="rId5"/>
    <p:sldId id="608" r:id="rId6"/>
    <p:sldId id="609" r:id="rId7"/>
    <p:sldId id="610" r:id="rId8"/>
    <p:sldId id="582" r:id="rId9"/>
    <p:sldId id="584" r:id="rId10"/>
    <p:sldId id="612" r:id="rId11"/>
    <p:sldId id="599" r:id="rId12"/>
    <p:sldId id="600" r:id="rId13"/>
    <p:sldId id="601" r:id="rId14"/>
    <p:sldId id="602" r:id="rId15"/>
    <p:sldId id="603" r:id="rId16"/>
    <p:sldId id="613" r:id="rId17"/>
  </p:sldIdLst>
  <p:sldSz cx="9144000" cy="6858000" type="screen4x3"/>
  <p:notesSz cx="7053263" cy="93091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67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456" cy="465773"/>
          </a:xfrm>
          <a:prstGeom prst="rect">
            <a:avLst/>
          </a:prstGeom>
        </p:spPr>
        <p:txBody>
          <a:bodyPr vert="horz" lIns="93246" tIns="46623" rIns="93246" bIns="46623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6210" y="0"/>
            <a:ext cx="3055456" cy="465773"/>
          </a:xfrm>
          <a:prstGeom prst="rect">
            <a:avLst/>
          </a:prstGeom>
        </p:spPr>
        <p:txBody>
          <a:bodyPr vert="horz" lIns="93246" tIns="46623" rIns="93246" bIns="46623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1C327E4E-5538-4F67-B6B5-789B463FAE26}" type="datetimeFigureOut">
              <a:rPr lang="es-MX"/>
              <a:pPr>
                <a:defRPr/>
              </a:pPr>
              <a:t>13/06/2016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55456" cy="465773"/>
          </a:xfrm>
          <a:prstGeom prst="rect">
            <a:avLst/>
          </a:prstGeom>
        </p:spPr>
        <p:txBody>
          <a:bodyPr vert="horz" lIns="93246" tIns="46623" rIns="93246" bIns="46623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6210" y="8841738"/>
            <a:ext cx="3055456" cy="465773"/>
          </a:xfrm>
          <a:prstGeom prst="rect">
            <a:avLst/>
          </a:prstGeom>
        </p:spPr>
        <p:txBody>
          <a:bodyPr vert="horz" wrap="square" lIns="93246" tIns="46623" rIns="93246" bIns="466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3A223A-EB9D-43BE-A24F-4C7981C72AF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52069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456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6210" y="0"/>
            <a:ext cx="3055456" cy="4657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5FFDE6A3-F1F7-44D0-AC84-8B16348C7FA1}" type="datetimeFigureOut">
              <a:rPr lang="es-MX"/>
              <a:pPr>
                <a:defRPr/>
              </a:pPr>
              <a:t>13/06/2016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4369" y="4420869"/>
            <a:ext cx="5644527" cy="4190367"/>
          </a:xfrm>
          <a:prstGeom prst="rect">
            <a:avLst/>
          </a:prstGeom>
        </p:spPr>
        <p:txBody>
          <a:bodyPr vert="horz" lIns="91751" tIns="45875" rIns="91751" bIns="45875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55456" cy="4657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6210" y="8841738"/>
            <a:ext cx="3055456" cy="465773"/>
          </a:xfrm>
          <a:prstGeom prst="rect">
            <a:avLst/>
          </a:prstGeom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14B936-C7A3-415D-AB26-6A31A63AD3DA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08411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02F7D8B-2131-4B1F-B049-F18E92D161D7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8A6AEBE-8271-4415-939F-A4377FDDFF6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07014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C472FF1-FDF5-4DBE-9004-17150F8D7300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2499D15-2EE1-4E9B-AFDA-846A98EFB29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95008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58D571A-8C7C-4B2A-8D98-00B1F087B1FC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BBE7264-58AD-482D-ABC3-05CA488D288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5508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94D1BB8-9748-4BCA-84BB-5A0991E26C06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44C52DE-15A8-4B0E-9A56-DDA43DB9A62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1562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7D189B3-4D98-48B4-8C5E-C04383DA798F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66F43F1-C72D-4CB3-A630-DAF62A6B81F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0922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2322A9B-B987-4CF6-8D76-9252D0DB0F04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735D557-0E9D-441E-93A5-79E4C3C9DA1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8140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A5AE1B9-3170-4408-B6D1-8C1AFDCD6CE7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DB18BC3-2786-498B-A120-0C22C10CEB5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13392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6EE3668-5692-48A5-B5BD-B52B9960D6C7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D8A6194-990E-4543-B5E9-1F65DD6E09D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2134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62C2367-B95E-4C1A-9DEA-ADF9F828D995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BA1AF3-815E-4648-A784-37F159584C7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7951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850D6E6-8F74-44D1-8A2D-C8797FB40B9D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2B7B723-AA0C-4EBB-8286-8E04AD25DE6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7524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892C53E-CCFD-41CC-B572-7E5072423D1E}" type="datetimeFigureOut">
              <a:rPr lang="es-ES"/>
              <a:pPr>
                <a:defRPr/>
              </a:pPr>
              <a:t>13/06/2016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F9D4D37-1472-4715-97AF-AE6E50AD029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71043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Presentacio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eedtest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lmatamoros@inea.gob.m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evytenprueba.inea.gob.mx/alfabetizador/requisito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eaformate.conevyt.org.mx/" TargetMode="External"/><Relationship Id="rId3" Type="http://schemas.openxmlformats.org/officeDocument/2006/relationships/hyperlink" Target="http://conevyt.org.mx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inea.gob.mx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sz="4800" dirty="0" smtClean="0"/>
              <a:t>Requerimientos técnicos</a:t>
            </a:r>
            <a:endParaRPr lang="es-MX" sz="4800" dirty="0"/>
          </a:p>
        </p:txBody>
      </p:sp>
      <p:pic>
        <p:nvPicPr>
          <p:cNvPr id="41987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281113"/>
            <a:ext cx="335756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2362205" y="2814231"/>
            <a:ext cx="3774207" cy="2247295"/>
            <a:chOff x="456049" y="2022764"/>
            <a:chExt cx="3774207" cy="224729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206" y="2022764"/>
              <a:ext cx="2432050" cy="224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456049" y="3326702"/>
              <a:ext cx="13300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/>
                <a:t>Seleccionar el botón de registro</a:t>
              </a:r>
              <a:endParaRPr lang="es-MX" sz="1100" dirty="0"/>
            </a:p>
          </p:txBody>
        </p:sp>
        <p:sp>
          <p:nvSpPr>
            <p:cNvPr id="7" name="6 Elipse"/>
            <p:cNvSpPr/>
            <p:nvPr/>
          </p:nvSpPr>
          <p:spPr>
            <a:xfrm>
              <a:off x="2253673" y="3417455"/>
              <a:ext cx="434109" cy="249381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9" name="8 Conector recto de flecha"/>
            <p:cNvCxnSpPr>
              <a:endCxn id="7" idx="2"/>
            </p:cNvCxnSpPr>
            <p:nvPr/>
          </p:nvCxnSpPr>
          <p:spPr>
            <a:xfrm>
              <a:off x="1798206" y="3542146"/>
              <a:ext cx="455467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CuadroTexto"/>
          <p:cNvSpPr txBox="1"/>
          <p:nvPr/>
        </p:nvSpPr>
        <p:spPr>
          <a:xfrm>
            <a:off x="4046293" y="1460815"/>
            <a:ext cx="10344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2.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49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23998" y="1385454"/>
            <a:ext cx="10344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3.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44124" y="1354798"/>
            <a:ext cx="10344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4.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17234" y="1989039"/>
            <a:ext cx="3186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Ingresa tu RFC.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4208600"/>
            <a:ext cx="4575832" cy="252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64" y="2842867"/>
            <a:ext cx="3123336" cy="273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300228" y="1788984"/>
            <a:ext cx="353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Ingresa todos los datos que se te piden. </a:t>
            </a:r>
          </a:p>
          <a:p>
            <a:pPr algn="just"/>
            <a:r>
              <a:rPr lang="es-MX" sz="1600" dirty="0" smtClean="0"/>
              <a:t>Recuerda que tiene que ser un correo electrónico válido, ya que se te enviará un correo de confirmación.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178830" y="5395694"/>
            <a:ext cx="1270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 smtClean="0"/>
              <a:t>Da clic en el botón </a:t>
            </a:r>
          </a:p>
        </p:txBody>
      </p:sp>
      <p:sp>
        <p:nvSpPr>
          <p:cNvPr id="3" name="2 Elipse"/>
          <p:cNvSpPr/>
          <p:nvPr/>
        </p:nvSpPr>
        <p:spPr>
          <a:xfrm>
            <a:off x="6905048" y="5363598"/>
            <a:ext cx="329331" cy="2516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6449581" y="5497249"/>
            <a:ext cx="455467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8 CuadroTexto"/>
          <p:cNvSpPr txBox="1"/>
          <p:nvPr/>
        </p:nvSpPr>
        <p:spPr>
          <a:xfrm>
            <a:off x="364505" y="2392718"/>
            <a:ext cx="3186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Si no conoces tu RFC, ingresa al vínculo para generarlo, llena los campos con tus datos. Te guiará paso a paso. </a:t>
            </a:r>
          </a:p>
          <a:p>
            <a:pPr algn="just"/>
            <a:r>
              <a:rPr lang="es-MX" sz="1600" dirty="0"/>
              <a:t>Cuando tengas tu RFC regístralo y debes dar clic en el botón de </a:t>
            </a:r>
            <a:r>
              <a:rPr lang="es-MX" sz="1600" dirty="0">
                <a:solidFill>
                  <a:srgbClr val="FF0000"/>
                </a:solidFill>
              </a:rPr>
              <a:t>Siguiente</a:t>
            </a:r>
            <a:r>
              <a:rPr lang="es-MX" sz="1600" dirty="0" smtClean="0">
                <a:solidFill>
                  <a:srgbClr val="FF0000"/>
                </a:solidFill>
              </a:rPr>
              <a:t>.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2" name="13 CuadroTexto"/>
          <p:cNvSpPr txBox="1"/>
          <p:nvPr/>
        </p:nvSpPr>
        <p:spPr>
          <a:xfrm>
            <a:off x="5300228" y="5658984"/>
            <a:ext cx="3649807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i="1" dirty="0" smtClean="0">
                <a:solidFill>
                  <a:srgbClr val="FF0000"/>
                </a:solidFill>
              </a:rPr>
              <a:t>Atención</a:t>
            </a:r>
          </a:p>
          <a:p>
            <a:pPr algn="ctr"/>
            <a:r>
              <a:rPr lang="es-MX" sz="1200" i="1" dirty="0" smtClean="0">
                <a:solidFill>
                  <a:srgbClr val="FF0000"/>
                </a:solidFill>
              </a:rPr>
              <a:t>Asegúrate de que tu nombre esté como en tu Acta de nacimiento, ya que como lo escribas aparecerá en tu Constancia.</a:t>
            </a:r>
          </a:p>
          <a:p>
            <a:pPr algn="ctr"/>
            <a:r>
              <a:rPr lang="es-MX" sz="1200" b="1" i="1" dirty="0" smtClean="0">
                <a:solidFill>
                  <a:srgbClr val="FF0000"/>
                </a:solidFill>
              </a:rPr>
              <a:t>¡No habrá cambios!</a:t>
            </a:r>
          </a:p>
        </p:txBody>
      </p:sp>
    </p:spTree>
    <p:extLst>
      <p:ext uri="{BB962C8B-B14F-4D97-AF65-F5344CB8AC3E}">
        <p14:creationId xmlns:p14="http://schemas.microsoft.com/office/powerpoint/2010/main" val="18492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23998" y="1385454"/>
            <a:ext cx="10344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5.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44124" y="1354798"/>
            <a:ext cx="10344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6.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7" y="2184111"/>
            <a:ext cx="3462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1874" y="2214119"/>
            <a:ext cx="353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Este es un ejemplo del correo de confirmación que recibirás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52" y="2966026"/>
            <a:ext cx="3254433" cy="17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575110" y="3973646"/>
            <a:ext cx="3538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Debes dar clic en el botón de </a:t>
            </a:r>
            <a:r>
              <a:rPr lang="es-MX" sz="1600" dirty="0" smtClean="0">
                <a:solidFill>
                  <a:srgbClr val="FF0000"/>
                </a:solidFill>
              </a:rPr>
              <a:t>Confirmar.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252801" y="4927368"/>
            <a:ext cx="1461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Da clic en el vínculo para confirmar tu registro al curso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 flipH="1" flipV="1">
            <a:off x="7946797" y="4093901"/>
            <a:ext cx="36946" cy="7987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23998" y="1385454"/>
            <a:ext cx="10344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7.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44124" y="1354798"/>
            <a:ext cx="10344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8.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3982" y="3432124"/>
            <a:ext cx="353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Aparecerá una pantalla que indica que debes </a:t>
            </a:r>
            <a:r>
              <a:rPr lang="es-MX" sz="1600" b="1" i="1" dirty="0"/>
              <a:t>r</a:t>
            </a:r>
            <a:r>
              <a:rPr lang="es-MX" sz="1600" b="1" i="1" dirty="0" smtClean="0"/>
              <a:t>egistrarte a un curso</a:t>
            </a:r>
            <a:r>
              <a:rPr lang="es-MX" sz="1600" dirty="0" smtClean="0"/>
              <a:t>, deberás dar clic.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28623" y="2044842"/>
            <a:ext cx="353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Aparecerá una pantalla que indica que tu registro ha sido confirmado.</a:t>
            </a:r>
            <a:endParaRPr lang="es-MX" sz="1600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7" y="2966026"/>
            <a:ext cx="3520603" cy="40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70191" y="4858674"/>
            <a:ext cx="3538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Da clic en el botón </a:t>
            </a:r>
            <a:r>
              <a:rPr lang="es-MX" sz="1600" dirty="0" smtClean="0">
                <a:solidFill>
                  <a:srgbClr val="FF0000"/>
                </a:solidFill>
              </a:rPr>
              <a:t>Cursos.</a:t>
            </a:r>
          </a:p>
        </p:txBody>
      </p:sp>
      <p:sp>
        <p:nvSpPr>
          <p:cNvPr id="17" name="13 CuadroTexto"/>
          <p:cNvSpPr txBox="1"/>
          <p:nvPr/>
        </p:nvSpPr>
        <p:spPr>
          <a:xfrm>
            <a:off x="5464185" y="1863718"/>
            <a:ext cx="3538972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i="1" dirty="0" smtClean="0">
                <a:solidFill>
                  <a:srgbClr val="FF0000"/>
                </a:solidFill>
              </a:rPr>
              <a:t>El paso número 8 es muy importante, si no seleccionas </a:t>
            </a:r>
            <a:r>
              <a:rPr lang="es-MX" sz="1400" b="1" i="1" dirty="0" smtClean="0">
                <a:solidFill>
                  <a:srgbClr val="FF0000"/>
                </a:solidFill>
              </a:rPr>
              <a:t>Registrarte a un curso</a:t>
            </a:r>
            <a:r>
              <a:rPr lang="es-MX" sz="1400" i="1" dirty="0" smtClean="0">
                <a:solidFill>
                  <a:srgbClr val="FF0000"/>
                </a:solidFill>
              </a:rPr>
              <a:t>, no quedarás matriculado y, por lo tanto, no podrás realizar las autoevaluaciones para obtener tu </a:t>
            </a:r>
            <a:r>
              <a:rPr lang="es-MX" sz="1400" b="1" dirty="0" smtClean="0">
                <a:solidFill>
                  <a:srgbClr val="FF0000"/>
                </a:solidFill>
              </a:rPr>
              <a:t>Constancia</a:t>
            </a:r>
            <a:r>
              <a:rPr lang="es-MX" sz="1400" i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8" y="4285406"/>
            <a:ext cx="2410103" cy="1712813"/>
          </a:xfrm>
          <a:prstGeom prst="rect">
            <a:avLst/>
          </a:prstGeom>
        </p:spPr>
      </p:pic>
      <p:sp>
        <p:nvSpPr>
          <p:cNvPr id="10" name="13 CuadroTexto"/>
          <p:cNvSpPr txBox="1"/>
          <p:nvPr/>
        </p:nvSpPr>
        <p:spPr>
          <a:xfrm>
            <a:off x="419438" y="3549354"/>
            <a:ext cx="353897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rgbClr val="FF0000"/>
                </a:solidFill>
              </a:rPr>
              <a:t>Atención</a:t>
            </a:r>
          </a:p>
          <a:p>
            <a:pPr algn="ctr"/>
            <a:r>
              <a:rPr lang="es-MX" sz="1400" i="1" dirty="0" smtClean="0">
                <a:solidFill>
                  <a:srgbClr val="FF0000"/>
                </a:solidFill>
              </a:rPr>
              <a:t>Hasta este momento sólo te has registrado, </a:t>
            </a:r>
            <a:r>
              <a:rPr lang="es-MX" b="1" i="1" dirty="0" smtClean="0">
                <a:solidFill>
                  <a:srgbClr val="FF0000"/>
                </a:solidFill>
              </a:rPr>
              <a:t>falta </a:t>
            </a:r>
          </a:p>
          <a:p>
            <a:pPr algn="ctr"/>
            <a:r>
              <a:rPr lang="es-MX" sz="1400" i="1" dirty="0">
                <a:solidFill>
                  <a:srgbClr val="FF0000"/>
                </a:solidFill>
              </a:rPr>
              <a:t>m</a:t>
            </a:r>
            <a:r>
              <a:rPr lang="es-MX" sz="1400" i="1" dirty="0" smtClean="0">
                <a:solidFill>
                  <a:srgbClr val="FF0000"/>
                </a:solidFill>
              </a:rPr>
              <a:t>atricularte en el curso.</a:t>
            </a:r>
          </a:p>
        </p:txBody>
      </p:sp>
    </p:spTree>
    <p:extLst>
      <p:ext uri="{BB962C8B-B14F-4D97-AF65-F5344CB8AC3E}">
        <p14:creationId xmlns:p14="http://schemas.microsoft.com/office/powerpoint/2010/main" val="32009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23998" y="1385454"/>
            <a:ext cx="10344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9.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474692" y="1354798"/>
            <a:ext cx="120390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10.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1874" y="2214119"/>
            <a:ext cx="353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Te aparecerá el siguiente mensaje, con el que se confirma tu matriculación al curso en línea Para ser alfabetizador.</a:t>
            </a:r>
          </a:p>
          <a:p>
            <a:pPr algn="just"/>
            <a:r>
              <a:rPr lang="es-MX" sz="1600" dirty="0" smtClean="0"/>
              <a:t>Da clic en aceptar para continuar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28623" y="2044842"/>
            <a:ext cx="353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Luego, el sistema te dará opciones y debes seleccionar lo siguiente:</a:t>
            </a:r>
          </a:p>
          <a:p>
            <a:pPr algn="just"/>
            <a:r>
              <a:rPr lang="es-MX" sz="1600" dirty="0" smtClean="0">
                <a:solidFill>
                  <a:srgbClr val="FF0000"/>
                </a:solidFill>
              </a:rPr>
              <a:t>Tipo de curso: </a:t>
            </a:r>
            <a:r>
              <a:rPr lang="es-MX" sz="1600" b="1" i="1" dirty="0" smtClean="0">
                <a:solidFill>
                  <a:srgbClr val="FF0000"/>
                </a:solidFill>
              </a:rPr>
              <a:t>Cursos de formación</a:t>
            </a:r>
          </a:p>
          <a:p>
            <a:pPr algn="just"/>
            <a:r>
              <a:rPr lang="es-MX" sz="1600" dirty="0" smtClean="0">
                <a:solidFill>
                  <a:srgbClr val="FF0000"/>
                </a:solidFill>
              </a:rPr>
              <a:t>Curso: </a:t>
            </a:r>
            <a:r>
              <a:rPr lang="es-MX" sz="1600" b="1" i="1" dirty="0" smtClean="0">
                <a:solidFill>
                  <a:srgbClr val="FF0000"/>
                </a:solidFill>
              </a:rPr>
              <a:t>Para ser alfabetizador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32430" y="5632567"/>
            <a:ext cx="3538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Para finalizar da clic en el botón </a:t>
            </a:r>
            <a:r>
              <a:rPr lang="es-MX" sz="1600" b="1" i="1" dirty="0" smtClean="0">
                <a:solidFill>
                  <a:srgbClr val="FF0000"/>
                </a:solidFill>
              </a:rPr>
              <a:t>Registrar</a:t>
            </a:r>
            <a:r>
              <a:rPr lang="es-MX" sz="16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82" y="3310361"/>
            <a:ext cx="2567891" cy="11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5391874" y="4753732"/>
            <a:ext cx="36590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i="1" dirty="0" smtClean="0">
                <a:solidFill>
                  <a:srgbClr val="FF0000"/>
                </a:solidFill>
              </a:rPr>
              <a:t>Si no te aparece este mensaje entonces algo se ha realizado erróneamente. Ponte en contacto con tu Responsable estatal para que te apoye.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41" y="3181168"/>
            <a:ext cx="4354144" cy="174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23998" y="1385454"/>
            <a:ext cx="119149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11.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474692" y="1354798"/>
            <a:ext cx="120390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12.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8623" y="5305279"/>
            <a:ext cx="3773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Da clic en el vínculo </a:t>
            </a:r>
            <a:r>
              <a:rPr lang="es-MX" sz="1600" dirty="0" smtClean="0">
                <a:solidFill>
                  <a:srgbClr val="FF0000"/>
                </a:solidFill>
              </a:rPr>
              <a:t>Para ser alfabetizador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6" y="2279089"/>
            <a:ext cx="2704955" cy="253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H="1" flipV="1">
            <a:off x="2315584" y="4756727"/>
            <a:ext cx="676998" cy="5485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37" y="2886938"/>
            <a:ext cx="3463416" cy="198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41" y="5017123"/>
            <a:ext cx="3464212" cy="143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391874" y="1880343"/>
            <a:ext cx="353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¡Muy bien!</a:t>
            </a:r>
          </a:p>
          <a:p>
            <a:pPr algn="ctr"/>
            <a:r>
              <a:rPr lang="es-MX" sz="1600" i="1" dirty="0" smtClean="0"/>
              <a:t>Ahora puedes comenzar a estudiar tu curso en línea.</a:t>
            </a:r>
          </a:p>
        </p:txBody>
      </p:sp>
    </p:spTree>
    <p:extLst>
      <p:ext uri="{BB962C8B-B14F-4D97-AF65-F5344CB8AC3E}">
        <p14:creationId xmlns:p14="http://schemas.microsoft.com/office/powerpoint/2010/main" val="27684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 bwMode="auto">
          <a:xfrm>
            <a:off x="457200" y="127000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MX" sz="3200" dirty="0" smtClean="0">
                <a:latin typeface="Arial" charset="0"/>
                <a:cs typeface="Arial" charset="0"/>
              </a:rPr>
              <a:t>Sitio de pruebas</a:t>
            </a:r>
            <a:endParaRPr lang="es-MX" altLang="es-MX" dirty="0" smtClean="0"/>
          </a:p>
        </p:txBody>
      </p:sp>
      <p:sp>
        <p:nvSpPr>
          <p:cNvPr id="43011" name="5 Marcador de contenido"/>
          <p:cNvSpPr>
            <a:spLocks noGrp="1"/>
          </p:cNvSpPr>
          <p:nvPr>
            <p:ph idx="1"/>
          </p:nvPr>
        </p:nvSpPr>
        <p:spPr bwMode="auto">
          <a:xfrm>
            <a:off x="291548" y="2822712"/>
            <a:ext cx="8395252" cy="3180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s-MX" sz="4400" dirty="0"/>
              <a:t>http://</a:t>
            </a:r>
            <a:r>
              <a:rPr lang="es-MX" sz="4400" dirty="0" smtClean="0"/>
              <a:t>mevytenprueba.inea.gob.mx/alfabetizador_pruebas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4149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 bwMode="auto">
          <a:xfrm>
            <a:off x="457200" y="127000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MX" sz="3200" dirty="0" smtClean="0">
                <a:latin typeface="Arial" charset="0"/>
                <a:cs typeface="Arial" charset="0"/>
              </a:rPr>
              <a:t>Requerimientos técnicos a considerar</a:t>
            </a:r>
            <a:endParaRPr lang="es-MX" altLang="es-MX" dirty="0" smtClean="0"/>
          </a:p>
        </p:txBody>
      </p:sp>
      <p:sp>
        <p:nvSpPr>
          <p:cNvPr id="43011" name="5 Marcador de contenido"/>
          <p:cNvSpPr>
            <a:spLocks noGrp="1"/>
          </p:cNvSpPr>
          <p:nvPr>
            <p:ph idx="1"/>
          </p:nvPr>
        </p:nvSpPr>
        <p:spPr bwMode="auto">
          <a:xfrm>
            <a:off x="457200" y="1854200"/>
            <a:ext cx="8229600" cy="464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ctr" hangingPunct="1"/>
            <a:r>
              <a:rPr lang="es-MX" altLang="es-MX" sz="2400" smtClean="0"/>
              <a:t>Alfabetizadores con:</a:t>
            </a:r>
          </a:p>
          <a:p>
            <a:pPr lvl="1" eaLnBrk="1" fontAlgn="ctr" hangingPunct="1"/>
            <a:r>
              <a:rPr lang="es-MX" altLang="es-MX" sz="2000" smtClean="0"/>
              <a:t>Cuenta de correo electrónico activa</a:t>
            </a:r>
          </a:p>
          <a:p>
            <a:pPr lvl="1" eaLnBrk="1" fontAlgn="ctr" hangingPunct="1"/>
            <a:r>
              <a:rPr lang="es-MX" altLang="es-MX" sz="2000" smtClean="0"/>
              <a:t>Conocimiento sobre el uso básico de un equipo de cómputo</a:t>
            </a:r>
          </a:p>
          <a:p>
            <a:pPr lvl="1" eaLnBrk="1" fontAlgn="ctr" hangingPunct="1"/>
            <a:r>
              <a:rPr lang="es-MX" altLang="es-MX" sz="2000" smtClean="0"/>
              <a:t>Disciplina para estudio del curso en línea</a:t>
            </a:r>
          </a:p>
          <a:p>
            <a:pPr eaLnBrk="1" fontAlgn="ctr" hangingPunct="1"/>
            <a:r>
              <a:rPr lang="es-MX" altLang="es-MX" sz="2400" smtClean="0"/>
              <a:t>Formación o acompañamiento durante el registro y la respectiva confirmación</a:t>
            </a:r>
          </a:p>
          <a:p>
            <a:pPr eaLnBrk="1" fontAlgn="ctr" hangingPunct="1"/>
            <a:r>
              <a:rPr lang="es-MX" altLang="es-MX" sz="2400" smtClean="0"/>
              <a:t>Formación para conocer las características del curso:</a:t>
            </a:r>
          </a:p>
          <a:p>
            <a:pPr lvl="1" eaLnBrk="1" fontAlgn="ctr" hangingPunct="1"/>
            <a:r>
              <a:rPr lang="es-MX" altLang="es-MX" sz="1800" smtClean="0"/>
              <a:t>Guardado y revisión de actividades y Carpeta del alfabetizador</a:t>
            </a:r>
          </a:p>
          <a:p>
            <a:pPr lvl="1" eaLnBrk="1" fontAlgn="ctr" hangingPunct="1"/>
            <a:r>
              <a:rPr lang="es-MX" altLang="es-MX" sz="1800" smtClean="0"/>
              <a:t>Impresión y control de Constancias</a:t>
            </a:r>
          </a:p>
          <a:p>
            <a:pPr lvl="1" eaLnBrk="1" fontAlgn="ctr" hangingPunct="1"/>
            <a:r>
              <a:rPr lang="es-MX" altLang="es-MX" sz="1800" smtClean="0"/>
              <a:t>Difusión de los datos del Responsable estatal para reportar problemas operativos, técnicos o de contenido</a:t>
            </a:r>
          </a:p>
          <a:p>
            <a:pPr lvl="1" eaLnBrk="1" fontAlgn="ctr" hangingPunct="1"/>
            <a:r>
              <a:rPr lang="es-MX" altLang="es-MX" sz="2000" smtClean="0"/>
              <a:t>Periodo de baja por inactividad (2 meses)</a:t>
            </a:r>
          </a:p>
        </p:txBody>
      </p:sp>
    </p:spTree>
    <p:extLst>
      <p:ext uri="{BB962C8B-B14F-4D97-AF65-F5344CB8AC3E}">
        <p14:creationId xmlns:p14="http://schemas.microsoft.com/office/powerpoint/2010/main" val="9877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 bwMode="auto">
          <a:xfrm>
            <a:off x="457200" y="127000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MX" sz="3600" smtClean="0">
                <a:latin typeface="Arial" charset="0"/>
                <a:cs typeface="Arial" charset="0"/>
              </a:rPr>
              <a:t>Requerimientos técnicos a considerar</a:t>
            </a:r>
            <a:endParaRPr lang="es-MX" altLang="es-MX" sz="4800" smtClean="0"/>
          </a:p>
        </p:txBody>
      </p:sp>
      <p:sp>
        <p:nvSpPr>
          <p:cNvPr id="33795" name="5 Marcador de contenido"/>
          <p:cNvSpPr>
            <a:spLocks noGrp="1"/>
          </p:cNvSpPr>
          <p:nvPr>
            <p:ph idx="1"/>
          </p:nvPr>
        </p:nvSpPr>
        <p:spPr bwMode="auto">
          <a:xfrm>
            <a:off x="457200" y="1979613"/>
            <a:ext cx="8229600" cy="4418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r>
              <a:rPr lang="es-MX" altLang="es-MX" sz="2400" dirty="0" smtClean="0"/>
              <a:t>Durante la operación</a:t>
            </a:r>
          </a:p>
          <a:p>
            <a:pPr lvl="1" eaLnBrk="1" fontAlgn="ctr" hangingPunct="1">
              <a:defRPr/>
            </a:pPr>
            <a:r>
              <a:rPr lang="es-MX" altLang="es-MX" sz="2400" dirty="0" smtClean="0"/>
              <a:t>Conectar los 10 equipos de cómputo de la Plaza comunitaria</a:t>
            </a:r>
          </a:p>
          <a:p>
            <a:pPr lvl="1" eaLnBrk="1" fontAlgn="ctr" hangingPunct="1">
              <a:defRPr/>
            </a:pPr>
            <a:r>
              <a:rPr lang="es-MX" altLang="es-MX" sz="2400" dirty="0" smtClean="0"/>
              <a:t>Ingresar, al menos 5 equipos, al curso en línea Para ser Alfabetizador. Los restantes al MEVyT en línea, Curso en línea Para ser Asesor del MEVyT, acceso a cursos en el portal y Bitácora en línea, SASA, etcétera</a:t>
            </a:r>
          </a:p>
          <a:p>
            <a:pPr marL="457200" lvl="1" indent="0" algn="ctr" eaLnBrk="1" fontAlgn="ctr" hangingPunct="1">
              <a:buFont typeface="Arial" charset="0"/>
              <a:buNone/>
              <a:defRPr/>
            </a:pPr>
            <a:r>
              <a:rPr lang="es-MX" altLang="es-MX" sz="1800" dirty="0" smtClean="0">
                <a:solidFill>
                  <a:srgbClr val="FF0000"/>
                </a:solidFill>
              </a:rPr>
              <a:t>Se sugiere que se haga en los tiempos de mayor concurrencia de usuarios en la Plaza comunitaria</a:t>
            </a:r>
          </a:p>
          <a:p>
            <a:pPr lvl="1" eaLnBrk="1" fontAlgn="ctr" hangingPunct="1">
              <a:defRPr/>
            </a:pPr>
            <a:r>
              <a:rPr lang="es-MX" altLang="es-MX" sz="2400" dirty="0" smtClean="0"/>
              <a:t>Ingresar a las páginas para medir la conectividad actual con aplicaciones en línea y a distancia en tiempo real</a:t>
            </a:r>
          </a:p>
          <a:p>
            <a:pPr lvl="2" eaLnBrk="1" fontAlgn="ctr" hangingPunct="1">
              <a:defRPr/>
            </a:pPr>
            <a:r>
              <a:rPr lang="es-MX" altLang="es-MX" sz="1400" dirty="0" smtClean="0"/>
              <a:t>Para mayor referencia http://www.xatakaon.com/servicios-en-la-red/test-de-velocidad-como-medir-la-velocidad-de-tu-conexion-a-internet</a:t>
            </a:r>
          </a:p>
          <a:p>
            <a:pPr eaLnBrk="1" fontAlgn="ctr" hangingPunct="1">
              <a:defRPr/>
            </a:pPr>
            <a:endParaRPr lang="es-MX" altLang="es-MX" sz="2000" dirty="0" smtClean="0"/>
          </a:p>
          <a:p>
            <a:pPr eaLnBrk="1" fontAlgn="ctr" hangingPunct="1">
              <a:defRPr/>
            </a:pPr>
            <a:endParaRPr lang="es-MX" altLang="es-MX" sz="2000" dirty="0" smtClean="0"/>
          </a:p>
          <a:p>
            <a:pPr eaLnBrk="1" fontAlgn="ctr" hangingPunct="1">
              <a:defRPr/>
            </a:pPr>
            <a:endParaRPr lang="es-MX" altLang="es-MX" sz="2000" dirty="0" smtClean="0"/>
          </a:p>
          <a:p>
            <a:pPr eaLnBrk="1" fontAlgn="ctr" hangingPunct="1">
              <a:defRPr/>
            </a:pPr>
            <a:endParaRPr lang="es-MX" altLang="es-MX" sz="2000" dirty="0" smtClean="0"/>
          </a:p>
          <a:p>
            <a:pPr eaLnBrk="1" fontAlgn="ctr" hangingPunct="1">
              <a:defRPr/>
            </a:pPr>
            <a:endParaRPr lang="es-MX" altLang="es-MX" sz="2000" dirty="0" smtClean="0"/>
          </a:p>
          <a:p>
            <a:pPr eaLnBrk="1" fontAlgn="ctr" hangingPunct="1">
              <a:defRPr/>
            </a:pPr>
            <a:endParaRPr lang="es-MX" altLang="es-MX" sz="2000" dirty="0" smtClean="0"/>
          </a:p>
          <a:p>
            <a:pPr eaLnBrk="1" fontAlgn="ctr" hangingPunct="1">
              <a:defRPr/>
            </a:pPr>
            <a:endParaRPr lang="es-MX" alt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5762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 bwMode="auto">
          <a:xfrm>
            <a:off x="457200" y="127000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MX" sz="3600" smtClean="0">
                <a:latin typeface="Arial" charset="0"/>
                <a:cs typeface="Arial" charset="0"/>
              </a:rPr>
              <a:t>Requerimientos técnicos a considerar</a:t>
            </a:r>
            <a:endParaRPr lang="es-MX" altLang="es-MX" sz="480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294063"/>
            <a:ext cx="262096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386138"/>
            <a:ext cx="2479675" cy="154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3413125"/>
            <a:ext cx="247173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5 Marcador de contenido"/>
          <p:cNvSpPr txBox="1">
            <a:spLocks/>
          </p:cNvSpPr>
          <p:nvPr/>
        </p:nvSpPr>
        <p:spPr bwMode="auto">
          <a:xfrm>
            <a:off x="374650" y="1979613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ctr" hangingPunct="1">
              <a:spcBef>
                <a:spcPct val="20000"/>
              </a:spcBef>
              <a:buFont typeface="Arial" charset="0"/>
              <a:buChar char="•"/>
            </a:pPr>
            <a:r>
              <a:rPr lang="es-MX" altLang="es-MX" sz="2400"/>
              <a:t>Ingresar a cualquier sitio para medición de conectividad en tiempo real </a:t>
            </a:r>
          </a:p>
          <a:p>
            <a:pPr lvl="1" eaLnBrk="1" fontAlgn="ctr" hangingPunct="1">
              <a:spcBef>
                <a:spcPct val="20000"/>
              </a:spcBef>
              <a:buFont typeface="Arial" charset="0"/>
              <a:buChar char="–"/>
            </a:pPr>
            <a:r>
              <a:rPr lang="es-MX" altLang="es-MX" sz="1000">
                <a:hlinkClick r:id="rId5"/>
              </a:rPr>
              <a:t>http://www.speedtest.net/</a:t>
            </a:r>
            <a:endParaRPr lang="es-MX" altLang="es-MX" sz="1000"/>
          </a:p>
          <a:p>
            <a:pPr lvl="1" eaLnBrk="1" fontAlgn="ctr" hangingPunct="1">
              <a:spcBef>
                <a:spcPct val="20000"/>
              </a:spcBef>
              <a:buFont typeface="Arial" charset="0"/>
              <a:buChar char="–"/>
            </a:pPr>
            <a:r>
              <a:rPr lang="es-MX" altLang="es-MX" sz="1000"/>
              <a:t>http://www.speed.io/</a:t>
            </a:r>
            <a:endParaRPr lang="es-MX" altLang="es-MX" sz="1600"/>
          </a:p>
          <a:p>
            <a:pPr eaLnBrk="1" fontAlgn="ctr" hangingPunct="1">
              <a:spcBef>
                <a:spcPct val="20000"/>
              </a:spcBef>
              <a:buFont typeface="Arial" charset="0"/>
              <a:buChar char="•"/>
            </a:pPr>
            <a:endParaRPr lang="es-MX" altLang="es-MX" sz="2000"/>
          </a:p>
          <a:p>
            <a:pPr eaLnBrk="1" fontAlgn="ctr" hangingPunct="1">
              <a:spcBef>
                <a:spcPct val="20000"/>
              </a:spcBef>
              <a:buFont typeface="Arial" charset="0"/>
              <a:buChar char="•"/>
            </a:pPr>
            <a:endParaRPr lang="es-MX" altLang="es-MX" sz="2000"/>
          </a:p>
          <a:p>
            <a:pPr eaLnBrk="1" fontAlgn="ctr" hangingPunct="1">
              <a:spcBef>
                <a:spcPct val="20000"/>
              </a:spcBef>
              <a:buFont typeface="Arial" charset="0"/>
              <a:buChar char="•"/>
            </a:pPr>
            <a:endParaRPr lang="es-MX" altLang="es-MX" sz="2000"/>
          </a:p>
        </p:txBody>
      </p:sp>
      <p:sp>
        <p:nvSpPr>
          <p:cNvPr id="45063" name="3 CuadroTexto"/>
          <p:cNvSpPr txBox="1">
            <a:spLocks noChangeArrowheads="1"/>
          </p:cNvSpPr>
          <p:nvPr/>
        </p:nvSpPr>
        <p:spPr bwMode="auto">
          <a:xfrm>
            <a:off x="309563" y="5033963"/>
            <a:ext cx="255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MX" altLang="es-MX"/>
              <a:t>Iniciar test de verificación</a:t>
            </a:r>
          </a:p>
        </p:txBody>
      </p:sp>
      <p:sp>
        <p:nvSpPr>
          <p:cNvPr id="45064" name="11 CuadroTexto"/>
          <p:cNvSpPr txBox="1">
            <a:spLocks noChangeArrowheads="1"/>
          </p:cNvSpPr>
          <p:nvPr/>
        </p:nvSpPr>
        <p:spPr bwMode="auto">
          <a:xfrm>
            <a:off x="3300413" y="5186363"/>
            <a:ext cx="255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MX" altLang="es-MX"/>
              <a:t>Concluir test y anotar velocidad detectada</a:t>
            </a:r>
          </a:p>
        </p:txBody>
      </p:sp>
      <p:sp>
        <p:nvSpPr>
          <p:cNvPr id="45065" name="12 CuadroTexto"/>
          <p:cNvSpPr txBox="1">
            <a:spLocks noChangeArrowheads="1"/>
          </p:cNvSpPr>
          <p:nvPr/>
        </p:nvSpPr>
        <p:spPr bwMode="auto">
          <a:xfrm>
            <a:off x="6359525" y="5191125"/>
            <a:ext cx="2555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s-MX" altLang="es-MX"/>
              <a:t>Realizar impresión de pantalla (</a:t>
            </a:r>
            <a:r>
              <a:rPr lang="es-MX" altLang="es-MX" i="1"/>
              <a:t>Impr Pant</a:t>
            </a:r>
            <a:r>
              <a:rPr lang="es-MX" altLang="es-MX"/>
              <a:t>) </a:t>
            </a:r>
          </a:p>
          <a:p>
            <a:pPr algn="just">
              <a:buFont typeface="Arial" charset="0"/>
              <a:buChar char="•"/>
            </a:pPr>
            <a:r>
              <a:rPr lang="es-MX" altLang="es-MX"/>
              <a:t>Considerar la toma de fecha y hora</a:t>
            </a:r>
          </a:p>
          <a:p>
            <a:pPr algn="just">
              <a:buFont typeface="Arial" charset="0"/>
              <a:buChar char="•"/>
            </a:pPr>
            <a:r>
              <a:rPr lang="es-MX" altLang="es-MX"/>
              <a:t>Documentar</a:t>
            </a:r>
          </a:p>
        </p:txBody>
      </p:sp>
    </p:spTree>
    <p:extLst>
      <p:ext uri="{BB962C8B-B14F-4D97-AF65-F5344CB8AC3E}">
        <p14:creationId xmlns:p14="http://schemas.microsoft.com/office/powerpoint/2010/main" val="35625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 bwMode="auto">
          <a:xfrm>
            <a:off x="457200" y="127000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MX" sz="3600" smtClean="0">
                <a:latin typeface="Arial" charset="0"/>
                <a:cs typeface="Arial" charset="0"/>
              </a:rPr>
              <a:t>Requerimientos técnicos a considerar</a:t>
            </a:r>
            <a:endParaRPr lang="es-MX" altLang="es-MX" sz="4800" smtClean="0"/>
          </a:p>
        </p:txBody>
      </p:sp>
      <p:sp>
        <p:nvSpPr>
          <p:cNvPr id="46083" name="5 Marcador de contenido"/>
          <p:cNvSpPr>
            <a:spLocks noGrp="1"/>
          </p:cNvSpPr>
          <p:nvPr>
            <p:ph idx="1"/>
          </p:nvPr>
        </p:nvSpPr>
        <p:spPr bwMode="auto">
          <a:xfrm>
            <a:off x="457200" y="1979613"/>
            <a:ext cx="8229600" cy="441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fontAlgn="ctr" hangingPunct="1"/>
            <a:r>
              <a:rPr lang="es-MX" altLang="es-MX" sz="2400" smtClean="0"/>
              <a:t>Responsable estatal con registro al Sistema de Atención a Tecnologías de la Información y Comunicaciones (SATIC), para el reporte de incidencias de carácter técnico a Oficinas centrales</a:t>
            </a:r>
          </a:p>
          <a:p>
            <a:pPr lvl="1" eaLnBrk="1" fontAlgn="ctr" hangingPunct="1"/>
            <a:r>
              <a:rPr lang="es-MX" altLang="es-MX" sz="2400" smtClean="0"/>
              <a:t>Si no tiene acceso al SATIC, el DPET puede gestionar el acceso, enviar la siguiente información a </a:t>
            </a:r>
            <a:r>
              <a:rPr lang="es-MX" altLang="es-MX" sz="2400" smtClean="0">
                <a:solidFill>
                  <a:srgbClr val="92D050"/>
                </a:solidFill>
                <a:hlinkClick r:id="rId2"/>
              </a:rPr>
              <a:t>lmatamoros@inea.gob.mx</a:t>
            </a:r>
            <a:endParaRPr lang="es-MX" altLang="es-MX" sz="2400" smtClean="0">
              <a:solidFill>
                <a:srgbClr val="92D050"/>
              </a:solidFill>
            </a:endParaRPr>
          </a:p>
          <a:p>
            <a:pPr lvl="2" eaLnBrk="1" fontAlgn="ctr" hangingPunct="1"/>
            <a:r>
              <a:rPr lang="es-MX" altLang="es-MX" sz="1400" smtClean="0"/>
              <a:t>Nombre completo</a:t>
            </a:r>
          </a:p>
          <a:p>
            <a:pPr lvl="2" eaLnBrk="1" fontAlgn="ctr" hangingPunct="1"/>
            <a:r>
              <a:rPr lang="es-MX" altLang="es-MX" sz="1400" smtClean="0"/>
              <a:t>Área de adscripción</a:t>
            </a:r>
          </a:p>
          <a:p>
            <a:pPr lvl="2" eaLnBrk="1" fontAlgn="ctr" hangingPunct="1"/>
            <a:r>
              <a:rPr lang="es-MX" altLang="es-MX" sz="1400" smtClean="0"/>
              <a:t>Número de cobro</a:t>
            </a:r>
          </a:p>
          <a:p>
            <a:pPr lvl="2" eaLnBrk="1" fontAlgn="ctr" hangingPunct="1"/>
            <a:r>
              <a:rPr lang="es-MX" altLang="es-MX" sz="1400" smtClean="0"/>
              <a:t>Puesto</a:t>
            </a:r>
          </a:p>
          <a:p>
            <a:pPr lvl="2" eaLnBrk="1" fontAlgn="ctr" hangingPunct="1"/>
            <a:r>
              <a:rPr lang="es-MX" altLang="es-MX" sz="1400" smtClean="0"/>
              <a:t>Correo electrónico institucional</a:t>
            </a:r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4700588"/>
            <a:ext cx="3302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 bwMode="auto">
          <a:xfrm>
            <a:off x="457200" y="127000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MX" sz="3600" smtClean="0">
                <a:latin typeface="Arial" charset="0"/>
                <a:cs typeface="Arial" charset="0"/>
              </a:rPr>
              <a:t>Requerimientos técnicos a considerar</a:t>
            </a:r>
            <a:endParaRPr lang="es-MX" altLang="es-MX" sz="4800" smtClean="0"/>
          </a:p>
        </p:txBody>
      </p:sp>
      <p:sp>
        <p:nvSpPr>
          <p:cNvPr id="14339" name="5 Marcador de contenido"/>
          <p:cNvSpPr>
            <a:spLocks noGrp="1"/>
          </p:cNvSpPr>
          <p:nvPr>
            <p:ph idx="1"/>
          </p:nvPr>
        </p:nvSpPr>
        <p:spPr bwMode="auto">
          <a:xfrm>
            <a:off x="457200" y="1979613"/>
            <a:ext cx="8229600" cy="4772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r>
              <a:rPr lang="es-MX" altLang="es-MX" sz="2400" dirty="0" smtClean="0"/>
              <a:t>Ubicación de Plazas comunitarias con conectividad óptima (ADSL), mínimo 2 Megas</a:t>
            </a:r>
          </a:p>
          <a:p>
            <a:pPr marL="685800" lvl="1" eaLnBrk="1" fontAlgn="ctr" hangingPunct="1">
              <a:defRPr/>
            </a:pPr>
            <a:r>
              <a:rPr lang="es-MX" altLang="es-MX" sz="1800" dirty="0">
                <a:hlinkClick r:id="rId2"/>
              </a:rPr>
              <a:t>http://</a:t>
            </a:r>
            <a:r>
              <a:rPr lang="es-MX" altLang="es-MX" sz="1800" dirty="0" smtClean="0">
                <a:hlinkClick r:id="rId2"/>
              </a:rPr>
              <a:t>mevytenprueba.inea.gob.mx/alfabetizador/requisitos.html</a:t>
            </a:r>
            <a:endParaRPr lang="es-MX" altLang="es-MX" sz="1800" dirty="0" smtClean="0"/>
          </a:p>
          <a:p>
            <a:pPr marL="685800" lvl="1" eaLnBrk="1" fontAlgn="ctr" hangingPunct="1">
              <a:defRPr/>
            </a:pPr>
            <a:endParaRPr lang="es-MX" altLang="es-MX" sz="1800" dirty="0" smtClean="0"/>
          </a:p>
          <a:p>
            <a:pPr marL="685800" lvl="1" eaLnBrk="1" fontAlgn="ctr" hangingPunct="1">
              <a:defRPr/>
            </a:pPr>
            <a:endParaRPr lang="es-MX" altLang="es-MX" sz="1800" dirty="0"/>
          </a:p>
          <a:p>
            <a:pPr marL="685800" lvl="1" eaLnBrk="1" fontAlgn="ctr" hangingPunct="1">
              <a:defRPr/>
            </a:pPr>
            <a:endParaRPr lang="es-MX" altLang="es-MX" sz="1800" dirty="0" smtClean="0"/>
          </a:p>
          <a:p>
            <a:pPr marL="685800" lvl="1" eaLnBrk="1" fontAlgn="ctr" hangingPunct="1">
              <a:defRPr/>
            </a:pPr>
            <a:endParaRPr lang="es-MX" altLang="es-MX" sz="1800" dirty="0" smtClean="0"/>
          </a:p>
          <a:p>
            <a:pPr marL="685800" lvl="1" eaLnBrk="1" fontAlgn="ctr" hangingPunct="1">
              <a:defRPr/>
            </a:pPr>
            <a:endParaRPr lang="es-MX" altLang="es-MX" sz="1800" dirty="0"/>
          </a:p>
          <a:p>
            <a:pPr marL="685800" lvl="1" eaLnBrk="1" fontAlgn="ctr" hangingPunct="1">
              <a:defRPr/>
            </a:pPr>
            <a:endParaRPr lang="es-MX" altLang="es-MX" sz="1800" dirty="0" smtClean="0"/>
          </a:p>
          <a:p>
            <a:pPr marL="685800" lvl="1" eaLnBrk="1" fontAlgn="ctr" hangingPunct="1">
              <a:defRPr/>
            </a:pPr>
            <a:endParaRPr lang="es-MX" altLang="es-MX" sz="1800" dirty="0" smtClean="0"/>
          </a:p>
          <a:p>
            <a:pPr marL="285750" eaLnBrk="1" fontAlgn="ctr" hangingPunct="1">
              <a:defRPr/>
            </a:pPr>
            <a:r>
              <a:rPr lang="es-MX" altLang="es-MX" sz="2400" dirty="0" smtClean="0"/>
              <a:t>Si requieren otras unidades operativas que no son Plazas comunitarias para que puedan ingresar, enviar formato adjunto, para darlos de alta en el catálogo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14688"/>
            <a:ext cx="2687637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302000"/>
            <a:ext cx="244951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 bwMode="auto">
          <a:xfrm>
            <a:off x="457200" y="1270000"/>
            <a:ext cx="82296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MX" sz="3600" smtClean="0">
                <a:latin typeface="Arial" charset="0"/>
                <a:cs typeface="Arial" charset="0"/>
              </a:rPr>
              <a:t>Requerimientos técnicos a considerar</a:t>
            </a:r>
            <a:endParaRPr lang="es-MX" altLang="es-MX" sz="4800" smtClean="0"/>
          </a:p>
        </p:txBody>
      </p:sp>
      <p:sp>
        <p:nvSpPr>
          <p:cNvPr id="48131" name="5 Marcador de contenido"/>
          <p:cNvSpPr>
            <a:spLocks noGrp="1"/>
          </p:cNvSpPr>
          <p:nvPr>
            <p:ph idx="1"/>
          </p:nvPr>
        </p:nvSpPr>
        <p:spPr bwMode="auto">
          <a:xfrm>
            <a:off x="457200" y="1979613"/>
            <a:ext cx="8229600" cy="441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ctr" hangingPunct="1"/>
            <a:r>
              <a:rPr lang="es-MX" altLang="es-MX" sz="2400" smtClean="0"/>
              <a:t>Durante la operación</a:t>
            </a:r>
          </a:p>
          <a:p>
            <a:pPr lvl="1" eaLnBrk="1" fontAlgn="ctr" hangingPunct="1"/>
            <a:r>
              <a:rPr lang="es-MX" altLang="es-MX" sz="2400" smtClean="0"/>
              <a:t>Revisar actividades que se realizan en la Plaza (Por ejemplo: aplicación de exámenes)</a:t>
            </a:r>
          </a:p>
          <a:p>
            <a:pPr lvl="1" eaLnBrk="1" fontAlgn="ctr" hangingPunct="1"/>
            <a:r>
              <a:rPr lang="es-MX" altLang="es-MX" sz="2400" smtClean="0"/>
              <a:t>Identificar tiempos y horarios de acceso a la Plaza comunitaria para estudiar el curso en línea Para ser Alfabetizador</a:t>
            </a:r>
          </a:p>
          <a:p>
            <a:pPr lvl="1" eaLnBrk="1" fontAlgn="ctr" hangingPunct="1"/>
            <a:r>
              <a:rPr lang="es-MX" altLang="es-MX" sz="2400" smtClean="0"/>
              <a:t>Revisar que todos los equipos de cómputo y servidor funcionen</a:t>
            </a:r>
          </a:p>
          <a:p>
            <a:pPr lvl="1" eaLnBrk="1" fontAlgn="ctr" hangingPunct="1"/>
            <a:r>
              <a:rPr lang="es-MX" altLang="es-MX" sz="2400" smtClean="0"/>
              <a:t>Contar con energía eléctrica </a:t>
            </a:r>
          </a:p>
          <a:p>
            <a:pPr lvl="1" eaLnBrk="1" fontAlgn="ctr" hangingPunct="1"/>
            <a:endParaRPr lang="es-MX" altLang="es-MX" sz="14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  <a:p>
            <a:pPr eaLnBrk="1" fontAlgn="ctr" hangingPunct="1"/>
            <a:endParaRPr lang="es-MX" altLang="es-MX" sz="2000" smtClean="0"/>
          </a:p>
        </p:txBody>
      </p:sp>
    </p:spTree>
    <p:extLst>
      <p:ext uri="{BB962C8B-B14F-4D97-AF65-F5344CB8AC3E}">
        <p14:creationId xmlns:p14="http://schemas.microsoft.com/office/powerpoint/2010/main" val="33967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3 Título"/>
          <p:cNvSpPr>
            <a:spLocks noGrp="1"/>
          </p:cNvSpPr>
          <p:nvPr>
            <p:ph type="ctrTitle"/>
          </p:nvPr>
        </p:nvSpPr>
        <p:spPr bwMode="auto">
          <a:xfrm>
            <a:off x="488731" y="1245474"/>
            <a:ext cx="8331419" cy="2719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b="1" dirty="0" smtClean="0"/>
              <a:t/>
            </a:r>
            <a:br>
              <a:rPr lang="es-MX" altLang="es-MX" b="1" dirty="0" smtClean="0"/>
            </a:br>
            <a:r>
              <a:rPr lang="es-MX" altLang="es-MX" b="1" dirty="0" smtClean="0"/>
              <a:t>Secuencia para el registro</a:t>
            </a:r>
            <a:br>
              <a:rPr lang="es-MX" altLang="es-MX" b="1" dirty="0" smtClean="0"/>
            </a:br>
            <a:r>
              <a:rPr lang="es-MX" altLang="es-MX" b="1" dirty="0" smtClean="0"/>
              <a:t>adecuado al curso en línea</a:t>
            </a:r>
            <a:br>
              <a:rPr lang="es-MX" altLang="es-MX" b="1" dirty="0" smtClean="0"/>
            </a:br>
            <a:r>
              <a:rPr lang="es-MX" altLang="es-MX" b="1" dirty="0" smtClean="0"/>
              <a:t/>
            </a:r>
            <a:br>
              <a:rPr lang="es-MX" altLang="es-MX" b="1" dirty="0" smtClean="0"/>
            </a:br>
            <a:r>
              <a:rPr lang="es-ES" altLang="es-MX" b="1" dirty="0" smtClean="0"/>
              <a:t/>
            </a:r>
            <a:br>
              <a:rPr lang="es-ES" altLang="es-MX" b="1" dirty="0" smtClean="0"/>
            </a:br>
            <a:r>
              <a:rPr lang="es-MX" altLang="es-MX" dirty="0" smtClean="0"/>
              <a:t/>
            </a:r>
            <a:br>
              <a:rPr lang="es-MX" altLang="es-MX" dirty="0" smtClean="0"/>
            </a:br>
            <a:r>
              <a:rPr lang="es-MX" altLang="es-MX" dirty="0" smtClean="0"/>
              <a:t> </a:t>
            </a:r>
          </a:p>
        </p:txBody>
      </p:sp>
      <p:pic>
        <p:nvPicPr>
          <p:cNvPr id="13317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01625"/>
            <a:ext cx="11604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47" y="3620921"/>
            <a:ext cx="2238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23998" y="1385454"/>
            <a:ext cx="103447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Paso 1.</a:t>
            </a:r>
            <a:endParaRPr lang="es-MX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17234" y="1989039"/>
            <a:ext cx="318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Ingresar al curso con la siguiente dirección: http</a:t>
            </a:r>
            <a:r>
              <a:rPr lang="es-MX" sz="1600" dirty="0"/>
              <a:t>://mevytenprueba.inea.gob.mx/alfabetizador/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73007" y="3156208"/>
            <a:ext cx="3186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O desde los portales institucionales</a:t>
            </a:r>
          </a:p>
          <a:p>
            <a:pPr algn="just"/>
            <a:r>
              <a:rPr lang="es-MX" sz="1600" dirty="0" smtClean="0">
                <a:hlinkClick r:id="rId2"/>
              </a:rPr>
              <a:t>http://www.inea.gob.mx</a:t>
            </a:r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endParaRPr lang="es-MX" sz="1600" dirty="0" smtClean="0"/>
          </a:p>
          <a:p>
            <a:pPr algn="just"/>
            <a:endParaRPr lang="es-MX" sz="1600" dirty="0"/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>
                <a:hlinkClick r:id="rId3"/>
              </a:rPr>
              <a:t>http://conevyt.org.mx</a:t>
            </a:r>
            <a:r>
              <a:rPr lang="es-MX" sz="1600" dirty="0" smtClean="0"/>
              <a:t> </a:t>
            </a:r>
          </a:p>
          <a:p>
            <a:pPr algn="just"/>
            <a:endParaRPr lang="es-MX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55" y="5163092"/>
            <a:ext cx="1579420" cy="102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6" y="3815639"/>
            <a:ext cx="3070375" cy="7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07" y="1213176"/>
            <a:ext cx="835913" cy="307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38" y="4474891"/>
            <a:ext cx="2905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159013" y="1966291"/>
            <a:ext cx="236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hlinkClick r:id="rId3"/>
              </a:rPr>
              <a:t>http://conevyt.org.mx</a:t>
            </a:r>
            <a:r>
              <a:rPr lang="es-MX" sz="1600" dirty="0" smtClean="0"/>
              <a:t> </a:t>
            </a:r>
          </a:p>
          <a:p>
            <a:pPr algn="just"/>
            <a:endParaRPr lang="es-MX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87983" y="6430034"/>
            <a:ext cx="4024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hlinkClick r:id="rId8"/>
              </a:rPr>
              <a:t>http://www.ineaformate.conevyt.org.mx</a:t>
            </a:r>
            <a:r>
              <a:rPr lang="es-MX" sz="1600" dirty="0" smtClean="0">
                <a:hlinkClick r:id="rId8"/>
              </a:rPr>
              <a:t>/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0400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8144</TotalTime>
  <Words>815</Words>
  <Application>Microsoft Office PowerPoint</Application>
  <PresentationFormat>Presentación en pantalla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Requerimientos técnicos</vt:lpstr>
      <vt:lpstr>Requerimientos técnicos a considerar</vt:lpstr>
      <vt:lpstr>Requerimientos técnicos a considerar</vt:lpstr>
      <vt:lpstr>Requerimientos técnicos a considerar</vt:lpstr>
      <vt:lpstr>Requerimientos técnicos a considerar</vt:lpstr>
      <vt:lpstr>Requerimientos técnicos a considerar</vt:lpstr>
      <vt:lpstr>Requerimientos técnicos a considerar</vt:lpstr>
      <vt:lpstr> Secuencia para el registro adecuado al curso en línea    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Sitio de pruebas</vt:lpstr>
    </vt:vector>
  </TitlesOfParts>
  <Company>INEA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María López Gurrola</dc:creator>
  <cp:lastModifiedBy>Maricela Patricia Rocha Jaime</cp:lastModifiedBy>
  <cp:revision>594</cp:revision>
  <cp:lastPrinted>2015-09-10T20:22:05Z</cp:lastPrinted>
  <dcterms:created xsi:type="dcterms:W3CDTF">2013-02-20T23:15:00Z</dcterms:created>
  <dcterms:modified xsi:type="dcterms:W3CDTF">2016-06-13T23:58:53Z</dcterms:modified>
</cp:coreProperties>
</file>