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94" r:id="rId3"/>
    <p:sldId id="276" r:id="rId4"/>
    <p:sldId id="271" r:id="rId5"/>
    <p:sldId id="272" r:id="rId6"/>
    <p:sldId id="273" r:id="rId7"/>
    <p:sldId id="293" r:id="rId8"/>
    <p:sldId id="291" r:id="rId9"/>
    <p:sldId id="277" r:id="rId10"/>
    <p:sldId id="292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4" d="100"/>
          <a:sy n="64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83CFC-6D2D-4921-AD56-3F718063B430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8F6E9-A6E6-4C7D-B1EB-FFFE76198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35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8B2C2-4919-477A-A83D-122E3DAB90F2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27CD-18C7-46C7-A2BE-6A82F0D32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27CD-18C7-46C7-A2BE-6A82F0D32AA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65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20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00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6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64A25C0-AC4B-4528-8EF6-111CC34991E0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C2CDAB-7C9F-46AB-8F07-A3C4DB2DD08A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41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D1EB7ED-272D-473C-8CBA-D5882D4F6DA1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5B5B297-17A6-49B2-B3F9-A53483DEFF53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90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C52F54-8174-4AB1-8F06-A10D5A4B1A25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22D3314-6EF2-492B-9560-235C9870B77A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82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EB8C5A0-303B-4091-9C9A-34E3B1844AC7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8EFC0EB-3BCD-48D6-BDB1-EE9AA5A761BA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19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5F4ABF-BDE9-46A7-A120-9C1B9FC15DFD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5596C7-26F1-4287-A18D-3430CB992D1B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26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DD22A1-85E5-45F5-9064-62F7E5DEB1B0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5FAF369-BEFC-4962-B8E0-9A290C57F22C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8015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E512CC-F958-4BBB-862B-BF0129E93AC3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6CBF1B-9418-4442-B3D5-7FC56008D052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76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9DF4F71-7395-4FE1-B54B-69C65C231BC6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C9F533-30CD-4DFF-93B8-695B5D628906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36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309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C1E9A0A-F955-4F68-BEF2-237D68FC8C5B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E2E454-B521-44D0-AA7D-0123CEF86489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96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73DC99-9CB1-41E6-B219-A6B6DD4CAE2C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B01A747-63D1-4B73-BA2F-16B71A5A0818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81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16EFFB-034E-49DF-A8E3-BB138768A2FA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14/10/2015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E3F06C-C9F3-42C7-B96F-8313973BC2A9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625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32775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5613" y="1600200"/>
            <a:ext cx="4040187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401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0175"/>
            <a:ext cx="40401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5613" y="6246813"/>
            <a:ext cx="21351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6813"/>
            <a:ext cx="21351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04FD0CD-9579-457F-B110-E03ABFA6C7E8}" type="slidenum">
              <a:rPr lang="es-MX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23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76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1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85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79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9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44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78D7-7888-4E12-B3F8-0FAB9FDA0D6B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9AEB-C7A2-4E6B-95F9-5DB68F7973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05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Presentacion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2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0447" y="2890391"/>
            <a:ext cx="429277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/>
              <a:t>Organización de</a:t>
            </a:r>
            <a:r>
              <a:rPr lang="es-MX" sz="3200" b="1" dirty="0" smtClean="0"/>
              <a:t>l MEVyT</a:t>
            </a:r>
            <a:endParaRPr lang="es-MX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72746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259632" y="1703338"/>
            <a:ext cx="6414537" cy="4104456"/>
            <a:chOff x="1889125" y="2571750"/>
            <a:chExt cx="5909623" cy="3840163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1889125" y="3654425"/>
              <a:ext cx="5902325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36" tIns="45717" rIns="91436" bIns="45717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Módulos  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diversificados</a:t>
              </a:r>
              <a:endPara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924050" y="5259388"/>
              <a:ext cx="5832475" cy="11525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36" tIns="45717" rIns="91436" bIns="45717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 Reconocimiento de 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Capacitaciones para el trabajo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1894835" y="2571750"/>
              <a:ext cx="5903913" cy="863600"/>
            </a:xfrm>
            <a:prstGeom prst="rect">
              <a:avLst/>
            </a:prstGeom>
            <a:noFill/>
            <a:ln w="57150" cmpd="tri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7" rIns="91436" bIns="45717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altLang="es-MX" sz="2800" b="1" dirty="0" smtClean="0">
                  <a:solidFill>
                    <a:prstClr val="black"/>
                  </a:solidFill>
                </a:rPr>
                <a:t>Módulos básicos</a:t>
              </a:r>
              <a:endParaRPr lang="en-US" altLang="es-MX" sz="28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 noChangeShapeType="1"/>
          </p:cNvSpPr>
          <p:nvPr/>
        </p:nvSpPr>
        <p:spPr bwMode="auto">
          <a:xfrm>
            <a:off x="0" y="6548438"/>
            <a:ext cx="9144000" cy="323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4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71978" y="598995"/>
            <a:ext cx="320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TIPOS DE MÓDULOS</a:t>
            </a:r>
            <a:endParaRPr lang="es-MX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740132" y="1628800"/>
            <a:ext cx="8034250" cy="3744913"/>
            <a:chOff x="686780" y="2276475"/>
            <a:chExt cx="8034250" cy="3744913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749651" y="2276475"/>
              <a:ext cx="5040313" cy="935038"/>
            </a:xfrm>
            <a:prstGeom prst="rect">
              <a:avLst/>
            </a:prstGeom>
            <a:gradFill>
              <a:gsLst>
                <a:gs pos="0">
                  <a:srgbClr val="9BBB59">
                    <a:lumMod val="75000"/>
                  </a:srgbClr>
                </a:gs>
                <a:gs pos="100000">
                  <a:srgbClr val="CC9900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EEECE1"/>
              </a:outerShdw>
            </a:effectLst>
          </p:spPr>
          <p:txBody>
            <a:bodyPr wrap="none" lIns="91436" tIns="45717" rIns="91436" bIns="45717"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ea typeface="MS PGothic" pitchFamily="34" charset="-128"/>
                </a:rPr>
                <a:t>Inicial (Alfabetismo funcional)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ea typeface="MS PGothic" pitchFamily="34" charset="-128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86780" y="3548089"/>
              <a:ext cx="5087938" cy="1008062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91436" tIns="45717" rIns="91436" bIns="45717"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alibri"/>
                  <a:ea typeface="MS PGothic" pitchFamily="34" charset="-128"/>
                </a:rPr>
                <a:t>Intermedio (Completa la primaria)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/>
                <a:ea typeface="MS PGothic" pitchFamily="34" charset="-128"/>
              </a:endParaRPr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686780" y="5157685"/>
              <a:ext cx="5040313" cy="8636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91436" tIns="45717" rIns="91436" bIns="45717"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alibri"/>
                  <a:ea typeface="MS PGothic" pitchFamily="34" charset="-128"/>
                </a:rPr>
                <a:t>Avanzado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/>
                <a:ea typeface="MS PGothic" pitchFamily="34" charset="-128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6031805" y="2276475"/>
              <a:ext cx="2689225" cy="2303462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PRIMARIA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011863" y="5157788"/>
              <a:ext cx="2689225" cy="8636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SECUNDARIA</a:t>
              </a:r>
            </a:p>
          </p:txBody>
        </p:sp>
      </p:grpSp>
      <p:sp>
        <p:nvSpPr>
          <p:cNvPr id="7" name="26 Rectángulo"/>
          <p:cNvSpPr>
            <a:spLocks noChangeArrowheads="1"/>
          </p:cNvSpPr>
          <p:nvPr/>
        </p:nvSpPr>
        <p:spPr bwMode="auto">
          <a:xfrm>
            <a:off x="2743532" y="338117"/>
            <a:ext cx="32683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MX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sz="28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ESTRUCTURADO EN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MX" sz="28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NIVELES</a:t>
            </a:r>
          </a:p>
        </p:txBody>
      </p:sp>
      <p:sp>
        <p:nvSpPr>
          <p:cNvPr id="9" name="Rectangle 1"/>
          <p:cNvSpPr>
            <a:spLocks noChangeArrowheads="1" noChangeShapeType="1"/>
          </p:cNvSpPr>
          <p:nvPr/>
        </p:nvSpPr>
        <p:spPr bwMode="auto">
          <a:xfrm>
            <a:off x="0" y="6548438"/>
            <a:ext cx="9144000" cy="323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4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82054" y="1694907"/>
            <a:ext cx="3868323" cy="6477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36" tIns="45717" rIns="91436" bIns="45717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Módulos  diversificados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PGothic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99792" y="274553"/>
            <a:ext cx="26318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s-MX" altLang="es-MX" sz="2800" b="1" dirty="0" smtClean="0">
                <a:solidFill>
                  <a:srgbClr val="C00000"/>
                </a:solidFill>
              </a:rPr>
              <a:t>EJES TEMÁTICOS</a:t>
            </a:r>
            <a:endParaRPr lang="es-MX" altLang="es-MX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1"/>
          <p:cNvSpPr>
            <a:spLocks noChangeArrowheads="1" noChangeShapeType="1"/>
          </p:cNvSpPr>
          <p:nvPr/>
        </p:nvSpPr>
        <p:spPr bwMode="auto">
          <a:xfrm>
            <a:off x="0" y="6548438"/>
            <a:ext cx="9144000" cy="323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4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60031" y="2533142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Familia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Jóvenes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Salud y 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Cultura Ciudadana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Alfabetización tecnológica</a:t>
            </a:r>
          </a:p>
          <a:p>
            <a:endParaRPr lang="es-MX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1614" y="2919053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Lengua y comunicación</a:t>
            </a:r>
          </a:p>
          <a:p>
            <a:r>
              <a:rPr lang="es-MX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Matemáticas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Ciencias</a:t>
            </a:r>
          </a:p>
          <a:p>
            <a:endParaRPr lang="es-MX" sz="20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3637" y="1663057"/>
            <a:ext cx="3868323" cy="6477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36" tIns="45717" rIns="91436" bIns="45717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Módulos  </a:t>
            </a:r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básicos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2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2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970" y="643980"/>
            <a:ext cx="8229600" cy="724942"/>
          </a:xfrm>
        </p:spPr>
        <p:txBody>
          <a:bodyPr/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RUTAS DE APRENDIZAJE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 de texto 144"/>
          <p:cNvSpPr txBox="1">
            <a:spLocks noGrp="1" noChangeArrowheads="1"/>
          </p:cNvSpPr>
          <p:nvPr>
            <p:ph idx="1"/>
          </p:nvPr>
        </p:nvSpPr>
        <p:spPr bwMode="auto">
          <a:xfrm>
            <a:off x="462341" y="1556793"/>
            <a:ext cx="8070099" cy="815922"/>
          </a:xfrm>
          <a:prstGeom prst="rect">
            <a:avLst/>
          </a:prstGeom>
          <a:solidFill>
            <a:srgbClr val="CC0066">
              <a:alpha val="10001"/>
            </a:srgbClr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" sz="1400" b="1" dirty="0" smtClean="0">
                <a:effectLst/>
                <a:latin typeface="+mj-lt"/>
                <a:ea typeface="Times New Roman" panose="02020603050405020304" pitchFamily="18" charset="0"/>
              </a:rPr>
              <a:t>Es el conjunto </a:t>
            </a:r>
            <a:r>
              <a:rPr lang="es-ES" sz="1400" b="1" dirty="0">
                <a:effectLst/>
                <a:latin typeface="+mj-lt"/>
                <a:ea typeface="Times New Roman" panose="02020603050405020304" pitchFamily="18" charset="0"/>
              </a:rPr>
              <a:t>de módulos</a:t>
            </a:r>
            <a:r>
              <a:rPr lang="es-ES" sz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1400" b="1" dirty="0">
                <a:effectLst/>
                <a:latin typeface="+mj-lt"/>
                <a:ea typeface="Times New Roman" panose="02020603050405020304" pitchFamily="18" charset="0"/>
              </a:rPr>
              <a:t>que elige una persona para aprender y </a:t>
            </a:r>
            <a:r>
              <a:rPr lang="es-ES" sz="1400" b="1" dirty="0" smtClean="0">
                <a:effectLst/>
                <a:latin typeface="+mj-lt"/>
                <a:ea typeface="Times New Roman" panose="02020603050405020304" pitchFamily="18" charset="0"/>
              </a:rPr>
              <a:t>acreditar </a:t>
            </a:r>
            <a:r>
              <a:rPr lang="es-ES" sz="1400" b="1" dirty="0">
                <a:effectLst/>
                <a:latin typeface="+mj-lt"/>
                <a:ea typeface="Times New Roman" panose="02020603050405020304" pitchFamily="18" charset="0"/>
              </a:rPr>
              <a:t>y certificar su educación básica.</a:t>
            </a:r>
            <a:endParaRPr lang="es-MX" sz="14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1400" b="1" dirty="0" smtClean="0">
                <a:effectLst/>
                <a:latin typeface="+mj-lt"/>
                <a:ea typeface="Times New Roman" panose="02020603050405020304" pitchFamily="18" charset="0"/>
              </a:rPr>
              <a:t>Módulos básicos</a:t>
            </a:r>
            <a:r>
              <a:rPr lang="es-ES" sz="14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es-ES" sz="1400" b="1" dirty="0">
                <a:effectLst/>
                <a:latin typeface="+mj-lt"/>
                <a:ea typeface="Times New Roman" panose="02020603050405020304" pitchFamily="18" charset="0"/>
              </a:rPr>
              <a:t>obligatorios y los diversificados se eligen de acuerdo con los intereses y necesidades de las personas</a:t>
            </a:r>
            <a:r>
              <a:rPr lang="es-ES" sz="1400" b="1" dirty="0" smtClean="0">
                <a:effectLst/>
                <a:latin typeface="+mj-lt"/>
                <a:ea typeface="Times New Roman" panose="02020603050405020304" pitchFamily="18" charset="0"/>
              </a:rPr>
              <a:t>.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Las rutas de aprendizaje son diferentes de acuerdo a las diferentes vertientes.</a:t>
            </a: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s-ES" sz="1400" b="1" dirty="0" smtClean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                  </a:t>
            </a:r>
            <a:endParaRPr kumimoji="0" lang="es-ES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                  </a:t>
            </a:r>
            <a:endParaRPr kumimoji="0" lang="es-ES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51661" y="2756827"/>
            <a:ext cx="7698555" cy="1358037"/>
            <a:chOff x="462342" y="3661268"/>
            <a:chExt cx="7698555" cy="1358037"/>
          </a:xfrm>
        </p:grpSpPr>
        <p:sp>
          <p:nvSpPr>
            <p:cNvPr id="8" name="Forma libre 7"/>
            <p:cNvSpPr>
              <a:spLocks noEditPoints="1" noChangeArrowheads="1"/>
            </p:cNvSpPr>
            <p:nvPr/>
          </p:nvSpPr>
          <p:spPr bwMode="auto">
            <a:xfrm>
              <a:off x="2045566" y="4059751"/>
              <a:ext cx="428173" cy="486946"/>
            </a:xfrm>
            <a:custGeom>
              <a:avLst/>
              <a:gdLst>
                <a:gd name="G0" fmla="+- 0 0 0"/>
                <a:gd name="G1" fmla="+- 8740 0 0"/>
                <a:gd name="G2" fmla="+- 21600 0 8740"/>
                <a:gd name="G3" fmla="+- 8472 0 0"/>
                <a:gd name="G4" fmla="+- 21600 0 8472"/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G1 w 21600"/>
                <a:gd name="T9" fmla="*/ G3 h 21600"/>
                <a:gd name="T10" fmla="*/ G2 w 21600"/>
                <a:gd name="T11" fmla="*/ G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8740" y="0"/>
                  </a:moveTo>
                  <a:lnTo>
                    <a:pt x="8740" y="8472"/>
                  </a:lnTo>
                  <a:lnTo>
                    <a:pt x="0" y="8472"/>
                  </a:lnTo>
                  <a:lnTo>
                    <a:pt x="0" y="13128"/>
                  </a:lnTo>
                  <a:lnTo>
                    <a:pt x="8740" y="13128"/>
                  </a:lnTo>
                  <a:lnTo>
                    <a:pt x="8740" y="21600"/>
                  </a:lnTo>
                  <a:lnTo>
                    <a:pt x="12860" y="21600"/>
                  </a:lnTo>
                  <a:lnTo>
                    <a:pt x="12860" y="13128"/>
                  </a:lnTo>
                  <a:lnTo>
                    <a:pt x="21600" y="13128"/>
                  </a:lnTo>
                  <a:lnTo>
                    <a:pt x="21600" y="8472"/>
                  </a:lnTo>
                  <a:lnTo>
                    <a:pt x="12860" y="8472"/>
                  </a:lnTo>
                  <a:lnTo>
                    <a:pt x="1286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7" name="Cuadro de texto 141"/>
            <p:cNvSpPr txBox="1">
              <a:spLocks noChangeArrowheads="1"/>
            </p:cNvSpPr>
            <p:nvPr/>
          </p:nvSpPr>
          <p:spPr bwMode="auto">
            <a:xfrm>
              <a:off x="4814206" y="3979515"/>
              <a:ext cx="20574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MX" sz="2000" b="1" i="0" u="none" strike="noStrike" cap="none" normalizeH="0" baseline="0" dirty="0" smtClean="0">
                  <a:ln>
                    <a:noFill/>
                  </a:ln>
                  <a:solidFill>
                    <a:srgbClr val="666699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2 DIVERSIFICADOS</a:t>
              </a:r>
              <a:endParaRPr kumimoji="0" lang="es-ES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uadro de texto 143"/>
            <p:cNvSpPr txBox="1">
              <a:spLocks noChangeArrowheads="1"/>
            </p:cNvSpPr>
            <p:nvPr/>
          </p:nvSpPr>
          <p:spPr bwMode="auto">
            <a:xfrm>
              <a:off x="7017897" y="4082073"/>
              <a:ext cx="1143000" cy="5768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MX" sz="2000" b="1" dirty="0" smtClean="0">
                  <a:solidFill>
                    <a:srgbClr val="CC0066"/>
                  </a:solidFill>
                  <a:latin typeface="Calibri" panose="020F0502020204030204" pitchFamily="34" charset="0"/>
                </a:rPr>
                <a:t>Primaria</a:t>
              </a:r>
              <a:endPara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Trapecio 14"/>
            <p:cNvSpPr/>
            <p:nvPr/>
          </p:nvSpPr>
          <p:spPr>
            <a:xfrm>
              <a:off x="462342" y="3661268"/>
              <a:ext cx="1733394" cy="1358037"/>
            </a:xfrm>
            <a:prstGeom prst="trapezoi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Nivel Inicial </a:t>
              </a:r>
            </a:p>
            <a:p>
              <a:pPr algn="ctr"/>
              <a:r>
                <a:rPr lang="es-MX" dirty="0" smtClean="0"/>
                <a:t>3 módulos </a:t>
              </a:r>
              <a:endParaRPr lang="es-MX" dirty="0"/>
            </a:p>
          </p:txBody>
        </p:sp>
        <p:sp>
          <p:nvSpPr>
            <p:cNvPr id="16" name="Recortar rectángulo de esquina del mismo lado 15"/>
            <p:cNvSpPr/>
            <p:nvPr/>
          </p:nvSpPr>
          <p:spPr>
            <a:xfrm>
              <a:off x="2640989" y="3661268"/>
              <a:ext cx="1498077" cy="1322294"/>
            </a:xfrm>
            <a:prstGeom prst="snip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Nivel Intermedio  7 módulos </a:t>
              </a:r>
              <a:endParaRPr lang="es-MX" dirty="0"/>
            </a:p>
          </p:txBody>
        </p:sp>
        <p:sp>
          <p:nvSpPr>
            <p:cNvPr id="19" name="Forma libre 18"/>
            <p:cNvSpPr>
              <a:spLocks noEditPoints="1" noChangeArrowheads="1"/>
            </p:cNvSpPr>
            <p:nvPr/>
          </p:nvSpPr>
          <p:spPr bwMode="auto">
            <a:xfrm>
              <a:off x="4252268" y="4082073"/>
              <a:ext cx="428173" cy="486946"/>
            </a:xfrm>
            <a:custGeom>
              <a:avLst/>
              <a:gdLst>
                <a:gd name="G0" fmla="+- 0 0 0"/>
                <a:gd name="G1" fmla="+- 8740 0 0"/>
                <a:gd name="G2" fmla="+- 21600 0 8740"/>
                <a:gd name="G3" fmla="+- 8472 0 0"/>
                <a:gd name="G4" fmla="+- 21600 0 8472"/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G1 w 21600"/>
                <a:gd name="T9" fmla="*/ G3 h 21600"/>
                <a:gd name="T10" fmla="*/ G2 w 21600"/>
                <a:gd name="T11" fmla="*/ G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8740" y="0"/>
                  </a:moveTo>
                  <a:lnTo>
                    <a:pt x="8740" y="8472"/>
                  </a:lnTo>
                  <a:lnTo>
                    <a:pt x="0" y="8472"/>
                  </a:lnTo>
                  <a:lnTo>
                    <a:pt x="0" y="13128"/>
                  </a:lnTo>
                  <a:lnTo>
                    <a:pt x="8740" y="13128"/>
                  </a:lnTo>
                  <a:lnTo>
                    <a:pt x="8740" y="21600"/>
                  </a:lnTo>
                  <a:lnTo>
                    <a:pt x="12860" y="21600"/>
                  </a:lnTo>
                  <a:lnTo>
                    <a:pt x="12860" y="13128"/>
                  </a:lnTo>
                  <a:lnTo>
                    <a:pt x="21600" y="13128"/>
                  </a:lnTo>
                  <a:lnTo>
                    <a:pt x="21600" y="8472"/>
                  </a:lnTo>
                  <a:lnTo>
                    <a:pt x="12860" y="8472"/>
                  </a:lnTo>
                  <a:lnTo>
                    <a:pt x="1286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71600" y="4544075"/>
            <a:ext cx="6768752" cy="1322294"/>
            <a:chOff x="2640989" y="3661268"/>
            <a:chExt cx="5519908" cy="1322294"/>
          </a:xfrm>
        </p:grpSpPr>
        <p:sp>
          <p:nvSpPr>
            <p:cNvPr id="23" name="Cuadro de texto 141"/>
            <p:cNvSpPr txBox="1">
              <a:spLocks noChangeArrowheads="1"/>
            </p:cNvSpPr>
            <p:nvPr/>
          </p:nvSpPr>
          <p:spPr bwMode="auto">
            <a:xfrm>
              <a:off x="4814206" y="3979515"/>
              <a:ext cx="2057400" cy="68580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MX" sz="2000" b="1" i="0" u="none" strike="noStrike" cap="none" normalizeH="0" baseline="0" dirty="0" smtClean="0">
                  <a:ln>
                    <a:noFill/>
                  </a:ln>
                  <a:solidFill>
                    <a:srgbClr val="666699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MX" sz="2000" b="1" i="0" u="none" strike="noStrike" cap="none" normalizeH="0" baseline="0" dirty="0" smtClean="0">
                  <a:ln>
                    <a:noFill/>
                  </a:ln>
                  <a:solidFill>
                    <a:srgbClr val="666699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DIVERSIFICADOS</a:t>
              </a:r>
              <a:endParaRPr kumimoji="0" lang="es-ES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Cuadro de texto 143"/>
            <p:cNvSpPr txBox="1">
              <a:spLocks noChangeArrowheads="1"/>
            </p:cNvSpPr>
            <p:nvPr/>
          </p:nvSpPr>
          <p:spPr bwMode="auto">
            <a:xfrm>
              <a:off x="7017897" y="4082073"/>
              <a:ext cx="1143000" cy="5768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MX" sz="20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Secundaria</a:t>
              </a:r>
              <a:endPara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6" name="Recortar rectángulo de esquina del mismo lado 25"/>
            <p:cNvSpPr/>
            <p:nvPr/>
          </p:nvSpPr>
          <p:spPr>
            <a:xfrm>
              <a:off x="2640989" y="3661268"/>
              <a:ext cx="1498077" cy="1322294"/>
            </a:xfrm>
            <a:prstGeom prst="snip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Nivel Avanzado  8 módulos </a:t>
              </a:r>
              <a:endParaRPr lang="es-MX" dirty="0"/>
            </a:p>
          </p:txBody>
        </p:sp>
        <p:sp>
          <p:nvSpPr>
            <p:cNvPr id="27" name="Forma libre 26"/>
            <p:cNvSpPr>
              <a:spLocks noEditPoints="1" noChangeArrowheads="1"/>
            </p:cNvSpPr>
            <p:nvPr/>
          </p:nvSpPr>
          <p:spPr bwMode="auto">
            <a:xfrm>
              <a:off x="4252268" y="4082073"/>
              <a:ext cx="428173" cy="486946"/>
            </a:xfrm>
            <a:custGeom>
              <a:avLst/>
              <a:gdLst>
                <a:gd name="G0" fmla="+- 0 0 0"/>
                <a:gd name="G1" fmla="+- 8740 0 0"/>
                <a:gd name="G2" fmla="+- 21600 0 8740"/>
                <a:gd name="G3" fmla="+- 8472 0 0"/>
                <a:gd name="G4" fmla="+- 21600 0 8472"/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G1 w 21600"/>
                <a:gd name="T9" fmla="*/ G3 h 21600"/>
                <a:gd name="T10" fmla="*/ G2 w 21600"/>
                <a:gd name="T11" fmla="*/ G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8740" y="0"/>
                  </a:moveTo>
                  <a:lnTo>
                    <a:pt x="8740" y="8472"/>
                  </a:lnTo>
                  <a:lnTo>
                    <a:pt x="0" y="8472"/>
                  </a:lnTo>
                  <a:lnTo>
                    <a:pt x="0" y="13128"/>
                  </a:lnTo>
                  <a:lnTo>
                    <a:pt x="8740" y="13128"/>
                  </a:lnTo>
                  <a:lnTo>
                    <a:pt x="8740" y="21600"/>
                  </a:lnTo>
                  <a:lnTo>
                    <a:pt x="12860" y="21600"/>
                  </a:lnTo>
                  <a:lnTo>
                    <a:pt x="12860" y="13128"/>
                  </a:lnTo>
                  <a:lnTo>
                    <a:pt x="21600" y="13128"/>
                  </a:lnTo>
                  <a:lnTo>
                    <a:pt x="21600" y="8472"/>
                  </a:lnTo>
                  <a:lnTo>
                    <a:pt x="12860" y="8472"/>
                  </a:lnTo>
                  <a:lnTo>
                    <a:pt x="1286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7175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/>
          <a:lstStyle/>
          <a:p>
            <a:r>
              <a:rPr lang="es-ES" sz="2800" b="1" dirty="0"/>
              <a:t>El </a:t>
            </a:r>
            <a:r>
              <a:rPr lang="es-ES" sz="2800" b="1" dirty="0" err="1"/>
              <a:t>MEVyT</a:t>
            </a:r>
            <a:r>
              <a:rPr lang="es-ES" sz="2800" b="1" dirty="0"/>
              <a:t> </a:t>
            </a:r>
            <a:r>
              <a:rPr lang="es-ES" sz="2800" b="1" dirty="0" smtClean="0"/>
              <a:t>Hispanohablante</a:t>
            </a:r>
          </a:p>
          <a:p>
            <a:pPr marL="0" indent="0">
              <a:buNone/>
            </a:pPr>
            <a:endParaRPr lang="es-ES" sz="2800" b="1" dirty="0" smtClean="0"/>
          </a:p>
          <a:p>
            <a:r>
              <a:rPr lang="es-ES" sz="2800" b="1" dirty="0" smtClean="0"/>
              <a:t> </a:t>
            </a:r>
            <a:r>
              <a:rPr lang="es-ES" sz="2800" b="1" dirty="0" err="1"/>
              <a:t>MEVyT</a:t>
            </a:r>
            <a:r>
              <a:rPr lang="es-ES" sz="2800" b="1" dirty="0"/>
              <a:t> Indígena bilingüe </a:t>
            </a:r>
            <a:r>
              <a:rPr lang="es-ES" sz="2800" b="1" dirty="0" smtClean="0"/>
              <a:t>MIB</a:t>
            </a:r>
          </a:p>
          <a:p>
            <a:pPr marL="0" indent="0">
              <a:buNone/>
            </a:pPr>
            <a:endParaRPr lang="es-ES" sz="2800" b="1" dirty="0" smtClean="0"/>
          </a:p>
          <a:p>
            <a:r>
              <a:rPr lang="es-ES" sz="2800" b="1" dirty="0" err="1"/>
              <a:t>MEVyT</a:t>
            </a:r>
            <a:r>
              <a:rPr lang="es-ES" sz="2800" b="1" dirty="0"/>
              <a:t> Indígena bilingüe urbano </a:t>
            </a:r>
            <a:r>
              <a:rPr lang="es-ES" sz="2800" b="1" dirty="0" smtClean="0"/>
              <a:t>MIBU</a:t>
            </a:r>
          </a:p>
          <a:p>
            <a:pPr marL="0" indent="0">
              <a:buNone/>
            </a:pPr>
            <a:r>
              <a:rPr lang="es-ES" sz="2800" b="1" dirty="0" smtClean="0"/>
              <a:t> </a:t>
            </a:r>
            <a:endParaRPr lang="es-MX" sz="2800" dirty="0"/>
          </a:p>
          <a:p>
            <a:r>
              <a:rPr lang="es-ES" sz="2800" b="1" dirty="0" err="1" smtClean="0"/>
              <a:t>MEVyT</a:t>
            </a:r>
            <a:r>
              <a:rPr lang="es-ES" sz="2800" b="1" dirty="0" smtClean="0"/>
              <a:t> 10-14</a:t>
            </a:r>
          </a:p>
          <a:p>
            <a:pPr marL="0" indent="0">
              <a:buNone/>
            </a:pPr>
            <a:endParaRPr lang="es-ES" sz="2800" b="1" dirty="0" smtClean="0"/>
          </a:p>
          <a:p>
            <a:r>
              <a:rPr lang="es-ES" sz="2800" b="1" dirty="0" err="1" smtClean="0"/>
              <a:t>MEVyT</a:t>
            </a:r>
            <a:r>
              <a:rPr lang="es-ES" sz="2800" b="1" dirty="0" smtClean="0"/>
              <a:t> Braille</a:t>
            </a:r>
          </a:p>
        </p:txBody>
      </p:sp>
      <p:sp>
        <p:nvSpPr>
          <p:cNvPr id="4" name="26 Rectángulo"/>
          <p:cNvSpPr>
            <a:spLocks noChangeArrowheads="1"/>
          </p:cNvSpPr>
          <p:nvPr/>
        </p:nvSpPr>
        <p:spPr bwMode="auto">
          <a:xfrm>
            <a:off x="3584710" y="548680"/>
            <a:ext cx="1974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MX" sz="28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VERTIENTES</a:t>
            </a:r>
          </a:p>
        </p:txBody>
      </p:sp>
    </p:spTree>
    <p:extLst>
      <p:ext uri="{BB962C8B-B14F-4D97-AF65-F5344CB8AC3E}">
        <p14:creationId xmlns:p14="http://schemas.microsoft.com/office/powerpoint/2010/main" val="6830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500143"/>
            <a:ext cx="8229600" cy="224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2800" dirty="0" smtClean="0"/>
              <a:t>Rutas y metas educativas propias</a:t>
            </a:r>
          </a:p>
          <a:p>
            <a:endParaRPr lang="es-MX" altLang="es-MX" sz="2800" dirty="0" smtClean="0"/>
          </a:p>
          <a:p>
            <a:r>
              <a:rPr lang="es-MX" altLang="es-MX" sz="2800" dirty="0" smtClean="0"/>
              <a:t>Modificación y actualización de módulos </a:t>
            </a:r>
          </a:p>
          <a:p>
            <a:endParaRPr lang="es-MX" altLang="es-MX" sz="2800" dirty="0" smtClean="0"/>
          </a:p>
          <a:p>
            <a:endParaRPr lang="es-MX" altLang="es-MX" sz="2800" dirty="0" smtClean="0"/>
          </a:p>
        </p:txBody>
      </p:sp>
      <p:sp>
        <p:nvSpPr>
          <p:cNvPr id="37892" name="26 Rectángulo"/>
          <p:cNvSpPr>
            <a:spLocks noChangeArrowheads="1"/>
          </p:cNvSpPr>
          <p:nvPr/>
        </p:nvSpPr>
        <p:spPr bwMode="auto">
          <a:xfrm>
            <a:off x="2883749" y="303582"/>
            <a:ext cx="33765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MX" sz="24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FORTALEZAS DE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MX" sz="24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 ESTRUCTURA MODULAR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9870">
            <a:off x="1685529" y="3333690"/>
            <a:ext cx="36607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042231" y="3697713"/>
            <a:ext cx="38354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2800" dirty="0" smtClean="0">
                <a:solidFill>
                  <a:prstClr val="black"/>
                </a:solidFill>
              </a:rPr>
              <a:t>Inclusión de temas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MX" sz="2800" dirty="0" smtClean="0">
                <a:solidFill>
                  <a:prstClr val="black"/>
                </a:solidFill>
              </a:rPr>
              <a:t>emergentes de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MX" sz="2800" dirty="0" smtClean="0">
                <a:solidFill>
                  <a:prstClr val="black"/>
                </a:solidFill>
              </a:rPr>
              <a:t>relevancia</a:t>
            </a:r>
          </a:p>
        </p:txBody>
      </p:sp>
      <p:pic>
        <p:nvPicPr>
          <p:cNvPr id="37895" name="3 Imagen" descr="Emp leer escrib rarámu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33">
            <a:off x="780633" y="3435276"/>
            <a:ext cx="1736271" cy="23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 noChangeShapeType="1"/>
          </p:cNvSpPr>
          <p:nvPr/>
        </p:nvSpPr>
        <p:spPr bwMode="auto">
          <a:xfrm>
            <a:off x="0" y="6548438"/>
            <a:ext cx="9144000" cy="323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4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637" y="692696"/>
            <a:ext cx="7992888" cy="720080"/>
          </a:xfrm>
        </p:spPr>
        <p:txBody>
          <a:bodyPr/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FORMACIÓN </a:t>
            </a:r>
            <a:endParaRPr lang="es-MX" sz="28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/>
          <a:lstStyle/>
          <a:p>
            <a:pPr marL="0" indent="0">
              <a:buNone/>
            </a:pPr>
            <a:r>
              <a:rPr lang="es-MX" sz="1800" dirty="0" smtClean="0"/>
              <a:t>Se brinda una formación permanente a las figuras solidarias con las que trabaja el INEA, misma que proporcionan las áreas de Formación y Servicios Educativos de las entidades.</a:t>
            </a:r>
            <a:endParaRPr lang="es-MX" sz="1800" dirty="0"/>
          </a:p>
        </p:txBody>
      </p:sp>
      <p:sp>
        <p:nvSpPr>
          <p:cNvPr id="5" name="Pentágono regular 4"/>
          <p:cNvSpPr/>
          <p:nvPr/>
        </p:nvSpPr>
        <p:spPr>
          <a:xfrm>
            <a:off x="1234600" y="3068960"/>
            <a:ext cx="1886139" cy="1152128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Inducción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Pentágono regular 5"/>
          <p:cNvSpPr/>
          <p:nvPr/>
        </p:nvSpPr>
        <p:spPr>
          <a:xfrm>
            <a:off x="3707904" y="3068960"/>
            <a:ext cx="1429059" cy="1152128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Inicial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Pentágono regular 6"/>
          <p:cNvSpPr/>
          <p:nvPr/>
        </p:nvSpPr>
        <p:spPr>
          <a:xfrm>
            <a:off x="5697661" y="3068960"/>
            <a:ext cx="1728192" cy="1152128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Continua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4242413" y="4365104"/>
            <a:ext cx="360040" cy="57606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3707904" y="4941168"/>
            <a:ext cx="1429059" cy="17281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Paquete para el Asesor del MEVyT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184</Words>
  <Application>Microsoft Office PowerPoint</Application>
  <PresentationFormat>Presentación en pantalla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RUTAS DE APRENDIZAJE</vt:lpstr>
      <vt:lpstr>Presentación de PowerPoint</vt:lpstr>
      <vt:lpstr>Presentación de PowerPoint</vt:lpstr>
      <vt:lpstr>FORMACIÓN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Vvillegas</dc:creator>
  <cp:lastModifiedBy>Nora Estrada Marquez</cp:lastModifiedBy>
  <cp:revision>48</cp:revision>
  <cp:lastPrinted>2015-03-26T01:18:25Z</cp:lastPrinted>
  <dcterms:created xsi:type="dcterms:W3CDTF">2014-03-20T18:09:37Z</dcterms:created>
  <dcterms:modified xsi:type="dcterms:W3CDTF">2015-10-14T15:44:32Z</dcterms:modified>
</cp:coreProperties>
</file>