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88" r:id="rId3"/>
    <p:sldId id="286" r:id="rId4"/>
    <p:sldId id="269" r:id="rId5"/>
    <p:sldId id="289" r:id="rId6"/>
    <p:sldId id="265" r:id="rId7"/>
    <p:sldId id="290" r:id="rId8"/>
    <p:sldId id="267" r:id="rId9"/>
    <p:sldId id="268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4" d="100"/>
          <a:sy n="64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83CFC-6D2D-4921-AD56-3F718063B430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6E9-A6E6-4C7D-B1EB-FFFE76198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357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8B2C2-4919-477A-A83D-122E3DAB90F2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C27CD-18C7-46C7-A2BE-6A82F0D32A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1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20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00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6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30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47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1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485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79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Imagen 1" descr="Presentacio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043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16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90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44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D78D7-7888-4E12-B3F8-0FAB9FDA0D6B}" type="datetimeFigureOut">
              <a:rPr lang="es-MX" smtClean="0"/>
              <a:t>14/10/2015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9AEB-C7A2-4E6B-95F9-5DB68F7973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05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1916832"/>
            <a:ext cx="7572270" cy="411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8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59832" y="692696"/>
            <a:ext cx="3233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¿QUÉ ES EL MEVYT? </a:t>
            </a:r>
            <a:endParaRPr lang="es-MX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83568" y="1772816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 MEVyT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(Modelo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Educación para la Vida y el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Trabajo)</a:t>
            </a:r>
          </a:p>
          <a:p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 el modelo educativo 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 el que estudian las personas a las que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atendemos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INEA</a:t>
            </a:r>
            <a:r>
              <a:rPr lang="es-ES" dirty="0" smtClean="0"/>
              <a:t> </a:t>
            </a:r>
            <a:r>
              <a:rPr lang="es-ES" dirty="0"/>
              <a:t>y permite a las personas aprender a leer y escribir e iniciar o concluir su educación primaria y secundaria. </a:t>
            </a:r>
            <a:endParaRPr lang="es-MX" dirty="0"/>
          </a:p>
          <a:p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INEA se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reconoce que las personas que estudian su primaria o secundaria son muy diversas en cuanto a sus características, intereses y necesidades de aprendizaje. 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092758"/>
            <a:ext cx="4392488" cy="23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 bwMode="auto">
          <a:xfrm>
            <a:off x="741257" y="2276872"/>
            <a:ext cx="4688569" cy="389483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MX" sz="2800" b="1" dirty="0" smtClean="0"/>
          </a:p>
          <a:p>
            <a:pPr marL="0" indent="0">
              <a:buNone/>
              <a:defRPr/>
            </a:pPr>
            <a:r>
              <a:rPr lang="es-MX" sz="2400" b="1" dirty="0" smtClean="0"/>
              <a:t>El desarrollo de las personas</a:t>
            </a:r>
          </a:p>
          <a:p>
            <a:pPr marL="0" indent="0">
              <a:buNone/>
              <a:defRPr/>
            </a:pPr>
            <a:r>
              <a:rPr lang="es-MX" sz="2400" b="1" dirty="0" smtClean="0"/>
              <a:t>que viven en una sociedad</a:t>
            </a:r>
          </a:p>
          <a:p>
            <a:pPr marL="0" indent="0">
              <a:buNone/>
              <a:defRPr/>
            </a:pPr>
            <a:r>
              <a:rPr lang="es-MX" sz="2400" b="1" dirty="0" smtClean="0"/>
              <a:t>con necesidades, vocaciones</a:t>
            </a:r>
          </a:p>
          <a:p>
            <a:pPr marL="0" indent="0">
              <a:buFont typeface="Arial" charset="0"/>
              <a:buNone/>
              <a:defRPr/>
            </a:pPr>
            <a:r>
              <a:rPr lang="es-MX" sz="2400" b="1" dirty="0" smtClean="0"/>
              <a:t>y contextos particulares</a:t>
            </a:r>
            <a:endParaRPr lang="es-MX" sz="2400" b="1" dirty="0"/>
          </a:p>
        </p:txBody>
      </p:sp>
      <p:sp>
        <p:nvSpPr>
          <p:cNvPr id="3" name="26 Rectángulo"/>
          <p:cNvSpPr>
            <a:spLocks noChangeArrowheads="1"/>
          </p:cNvSpPr>
          <p:nvPr/>
        </p:nvSpPr>
        <p:spPr bwMode="auto">
          <a:xfrm>
            <a:off x="2483768" y="750365"/>
            <a:ext cx="37739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s-ES" altLang="es-MX" sz="2800" b="1" dirty="0">
                <a:solidFill>
                  <a:srgbClr val="C00000"/>
                </a:solidFill>
                <a:latin typeface="+mj-lt"/>
                <a:cs typeface="Arial" charset="0"/>
              </a:rPr>
              <a:t>MODELO CENTRADO EN</a:t>
            </a:r>
          </a:p>
        </p:txBody>
      </p:sp>
      <p:sp>
        <p:nvSpPr>
          <p:cNvPr id="5" name="Rectangle 1"/>
          <p:cNvSpPr>
            <a:spLocks noChangeArrowheads="1" noChangeShapeType="1"/>
          </p:cNvSpPr>
          <p:nvPr/>
        </p:nvSpPr>
        <p:spPr bwMode="auto">
          <a:xfrm>
            <a:off x="0" y="6548438"/>
            <a:ext cx="9144000" cy="3238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4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solidFill>
                <a:prstClr val="black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592555"/>
            <a:ext cx="3515882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483768" y="739090"/>
            <a:ext cx="3816424" cy="584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s-ES" sz="2700" b="1" dirty="0" smtClean="0">
                <a:solidFill>
                  <a:srgbClr val="C00000"/>
                </a:solidFill>
                <a:ea typeface="MS PGothic" pitchFamily="34" charset="-128"/>
              </a:rPr>
              <a:t>ATIENDE A UNA DIVERSIDAD DE POBLACIÓN</a:t>
            </a:r>
            <a:endParaRPr lang="es-ES" sz="2700" b="1" dirty="0">
              <a:solidFill>
                <a:srgbClr val="C00000"/>
              </a:solidFill>
              <a:ea typeface="MS PGothic" pitchFamily="34" charset="-128"/>
            </a:endParaRP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endParaRPr lang="es-ES" sz="2700" b="1" dirty="0">
              <a:solidFill>
                <a:prstClr val="black"/>
              </a:solidFill>
              <a:latin typeface="Arial" charset="0"/>
              <a:ea typeface="MS PGothic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endParaRPr lang="es-ES" sz="2700" b="1" dirty="0">
              <a:solidFill>
                <a:prstClr val="black"/>
              </a:solidFill>
              <a:latin typeface="Arial" charset="0"/>
              <a:ea typeface="MS PGothic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endParaRPr lang="es-ES" sz="2700" b="1" dirty="0">
              <a:solidFill>
                <a:prstClr val="black"/>
              </a:solidFill>
              <a:latin typeface="Arial" charset="0"/>
              <a:ea typeface="MS PGothic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endParaRPr lang="es-ES" sz="2700" b="1" dirty="0">
              <a:solidFill>
                <a:prstClr val="black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5595" y="1196752"/>
            <a:ext cx="8356885" cy="5205433"/>
          </a:xfrm>
          <a:prstGeom prst="rect">
            <a:avLst/>
          </a:prstGeom>
        </p:spPr>
        <p:txBody>
          <a:bodyPr numCol="2"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MX" sz="2000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</a:t>
            </a:r>
            <a:r>
              <a:rPr lang="es-MX" sz="2000" b="1" dirty="0" smtClean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Jóvenes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endParaRPr lang="es-MX" sz="2000" b="1" dirty="0" smtClean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</a:t>
            </a:r>
            <a:r>
              <a:rPr lang="es-MX" sz="2000" b="1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Madres y padres de familia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endParaRPr lang="es-MX" sz="2000" b="1" dirty="0" smtClean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</a:t>
            </a:r>
            <a:r>
              <a:rPr lang="es-MX" sz="2000" b="1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Trabajadores (as)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endParaRPr lang="es-MX" sz="2000" b="1" dirty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MX" sz="2000" b="1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Poblaciones indígenas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endParaRPr lang="es-MX" sz="2000" b="1" dirty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sz="2000" b="1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Ciegos y débiles visuales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endParaRPr lang="es-ES" sz="2000" b="1" dirty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sz="2000" b="1" dirty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 Niños 10-14 (Primaria</a:t>
            </a:r>
            <a:r>
              <a:rPr lang="es-ES" sz="2000" b="1" dirty="0" smtClean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defRPr/>
            </a:pPr>
            <a:endParaRPr lang="es-ES" sz="2000" b="1" dirty="0" smtClean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+mj-lt"/>
                <a:ea typeface="MS PGothic" pitchFamily="34" charset="-128"/>
                <a:cs typeface="Arial" pitchFamily="34" charset="0"/>
              </a:rPr>
              <a:t>Comunidades de mexicanos en el extranjero</a:t>
            </a:r>
            <a:endParaRPr lang="es-ES" sz="2000" b="1" dirty="0">
              <a:solidFill>
                <a:prstClr val="black"/>
              </a:solidFill>
              <a:latin typeface="+mj-lt"/>
              <a:ea typeface="MS PGothic" pitchFamily="34" charset="-128"/>
              <a:cs typeface="Arial" pitchFamily="34" charset="0"/>
            </a:endParaRPr>
          </a:p>
        </p:txBody>
      </p:sp>
      <p:pic>
        <p:nvPicPr>
          <p:cNvPr id="4" name="Picture 7" descr="hh oaxac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857" y="3799468"/>
            <a:ext cx="311308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/>
          <p:cNvSpPr>
            <a:spLocks noChangeArrowheads="1" noChangeShapeType="1"/>
          </p:cNvSpPr>
          <p:nvPr/>
        </p:nvSpPr>
        <p:spPr bwMode="auto">
          <a:xfrm>
            <a:off x="0" y="6548438"/>
            <a:ext cx="9144000" cy="3238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4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solidFill>
                <a:prstClr val="black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44796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8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/>
          <p:cNvGrpSpPr/>
          <p:nvPr/>
        </p:nvGrpSpPr>
        <p:grpSpPr>
          <a:xfrm>
            <a:off x="2987824" y="2708920"/>
            <a:ext cx="3061335" cy="2210435"/>
            <a:chOff x="3002230" y="2608331"/>
            <a:chExt cx="3061335" cy="2210435"/>
          </a:xfrm>
        </p:grpSpPr>
        <p:sp>
          <p:nvSpPr>
            <p:cNvPr id="21" name="Oval 66"/>
            <p:cNvSpPr>
              <a:spLocks noChangeArrowheads="1"/>
            </p:cNvSpPr>
            <p:nvPr/>
          </p:nvSpPr>
          <p:spPr bwMode="auto">
            <a:xfrm>
              <a:off x="3002230" y="2608331"/>
              <a:ext cx="3061335" cy="221043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20" name="Imagen 19" descr="AmayorINEA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2996952"/>
              <a:ext cx="1938020" cy="143319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" name="Grupo 58"/>
          <p:cNvGrpSpPr/>
          <p:nvPr/>
        </p:nvGrpSpPr>
        <p:grpSpPr>
          <a:xfrm>
            <a:off x="982653" y="2068841"/>
            <a:ext cx="2453493" cy="1028700"/>
            <a:chOff x="982653" y="2068841"/>
            <a:chExt cx="2453493" cy="1028700"/>
          </a:xfrm>
        </p:grpSpPr>
        <p:sp>
          <p:nvSpPr>
            <p:cNvPr id="23" name="Oval 67"/>
            <p:cNvSpPr>
              <a:spLocks noChangeArrowheads="1"/>
            </p:cNvSpPr>
            <p:nvPr/>
          </p:nvSpPr>
          <p:spPr bwMode="auto">
            <a:xfrm>
              <a:off x="982653" y="2068841"/>
              <a:ext cx="2286000" cy="1028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Reconocer y valorar sus saberes, experiencias  y valores e integrarlos a su aprendizaje 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Line 63"/>
            <p:cNvCxnSpPr>
              <a:cxnSpLocks noChangeShapeType="1"/>
              <a:stCxn id="21" idx="1"/>
            </p:cNvCxnSpPr>
            <p:nvPr/>
          </p:nvCxnSpPr>
          <p:spPr bwMode="auto">
            <a:xfrm flipH="1" flipV="1">
              <a:off x="3184907" y="2731648"/>
              <a:ext cx="251239" cy="300983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o 59"/>
          <p:cNvGrpSpPr/>
          <p:nvPr/>
        </p:nvGrpSpPr>
        <p:grpSpPr>
          <a:xfrm>
            <a:off x="3555530" y="1668791"/>
            <a:ext cx="2400300" cy="1062858"/>
            <a:chOff x="3555530" y="1668791"/>
            <a:chExt cx="2400300" cy="1062858"/>
          </a:xfrm>
        </p:grpSpPr>
        <p:sp>
          <p:nvSpPr>
            <p:cNvPr id="24" name="Oval 68"/>
            <p:cNvSpPr>
              <a:spLocks noChangeArrowheads="1"/>
            </p:cNvSpPr>
            <p:nvPr/>
          </p:nvSpPr>
          <p:spPr bwMode="auto">
            <a:xfrm>
              <a:off x="3555530" y="1668791"/>
              <a:ext cx="2400300" cy="914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Enriquecer sus conocimientos con nuevos elementos que les sean útiles y significativos para  su vida 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3" name="Line 63"/>
            <p:cNvCxnSpPr>
              <a:cxnSpLocks noChangeShapeType="1"/>
            </p:cNvCxnSpPr>
            <p:nvPr/>
          </p:nvCxnSpPr>
          <p:spPr bwMode="auto">
            <a:xfrm flipV="1">
              <a:off x="4560409" y="2499575"/>
              <a:ext cx="45533" cy="232074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o 65"/>
          <p:cNvGrpSpPr/>
          <p:nvPr/>
        </p:nvGrpSpPr>
        <p:grpSpPr>
          <a:xfrm>
            <a:off x="222726" y="3252955"/>
            <a:ext cx="2793094" cy="942975"/>
            <a:chOff x="194730" y="3223270"/>
            <a:chExt cx="2793094" cy="942975"/>
          </a:xfrm>
        </p:grpSpPr>
        <p:sp>
          <p:nvSpPr>
            <p:cNvPr id="30" name="Oval 72"/>
            <p:cNvSpPr>
              <a:spLocks noChangeArrowheads="1"/>
            </p:cNvSpPr>
            <p:nvPr/>
          </p:nvSpPr>
          <p:spPr bwMode="auto">
            <a:xfrm>
              <a:off x="194730" y="3223270"/>
              <a:ext cx="2626995" cy="9429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Fortalecer las habilidades básicas de lectura, escritura, cálculo, expresión oral y comprensión del  entorno natural y social 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6" name="Line 63"/>
            <p:cNvCxnSpPr>
              <a:cxnSpLocks noChangeShapeType="1"/>
            </p:cNvCxnSpPr>
            <p:nvPr/>
          </p:nvCxnSpPr>
          <p:spPr bwMode="auto">
            <a:xfrm flipH="1" flipV="1">
              <a:off x="2681311" y="3623262"/>
              <a:ext cx="306513" cy="71495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5" name="Grupo 64"/>
          <p:cNvGrpSpPr/>
          <p:nvPr/>
        </p:nvGrpSpPr>
        <p:grpSpPr>
          <a:xfrm>
            <a:off x="762865" y="4351345"/>
            <a:ext cx="2547661" cy="571500"/>
            <a:chOff x="762865" y="4351345"/>
            <a:chExt cx="2547661" cy="571500"/>
          </a:xfrm>
        </p:grpSpPr>
        <p:sp>
          <p:nvSpPr>
            <p:cNvPr id="29" name="Oval 75"/>
            <p:cNvSpPr>
              <a:spLocks noChangeArrowheads="1"/>
            </p:cNvSpPr>
            <p:nvPr/>
          </p:nvSpPr>
          <p:spPr bwMode="auto">
            <a:xfrm>
              <a:off x="762865" y="4351345"/>
              <a:ext cx="2286000" cy="5715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Tomar decisiones de manera razonada y responsable 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2" name="Line 63"/>
            <p:cNvCxnSpPr>
              <a:cxnSpLocks noChangeShapeType="1"/>
            </p:cNvCxnSpPr>
            <p:nvPr/>
          </p:nvCxnSpPr>
          <p:spPr bwMode="auto">
            <a:xfrm flipH="1">
              <a:off x="3048865" y="4481566"/>
              <a:ext cx="261661" cy="106359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4" name="Grupo 63"/>
          <p:cNvGrpSpPr/>
          <p:nvPr/>
        </p:nvGrpSpPr>
        <p:grpSpPr>
          <a:xfrm>
            <a:off x="1965911" y="4766261"/>
            <a:ext cx="2514600" cy="1012192"/>
            <a:chOff x="1965911" y="4766261"/>
            <a:chExt cx="2514600" cy="1012192"/>
          </a:xfrm>
        </p:grpSpPr>
        <p:sp>
          <p:nvSpPr>
            <p:cNvPr id="28" name="Oval 74"/>
            <p:cNvSpPr>
              <a:spLocks noChangeArrowheads="1"/>
            </p:cNvSpPr>
            <p:nvPr/>
          </p:nvSpPr>
          <p:spPr bwMode="auto">
            <a:xfrm>
              <a:off x="1965911" y="5092653"/>
              <a:ext cx="2514600" cy="685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Buscar manejar diferente información para seguir aprendiendo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6" name="Line 63"/>
            <p:cNvCxnSpPr>
              <a:cxnSpLocks noChangeShapeType="1"/>
            </p:cNvCxnSpPr>
            <p:nvPr/>
          </p:nvCxnSpPr>
          <p:spPr bwMode="auto">
            <a:xfrm flipH="1">
              <a:off x="3468675" y="4766261"/>
              <a:ext cx="222662" cy="347403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3" name="Grupo 62"/>
          <p:cNvGrpSpPr/>
          <p:nvPr/>
        </p:nvGrpSpPr>
        <p:grpSpPr>
          <a:xfrm>
            <a:off x="4560409" y="4809081"/>
            <a:ext cx="2287905" cy="1170106"/>
            <a:chOff x="4560409" y="4809081"/>
            <a:chExt cx="2287905" cy="1170106"/>
          </a:xfrm>
        </p:grpSpPr>
        <p:sp>
          <p:nvSpPr>
            <p:cNvPr id="27" name="Oval 73"/>
            <p:cNvSpPr>
              <a:spLocks noChangeArrowheads="1"/>
            </p:cNvSpPr>
            <p:nvPr/>
          </p:nvSpPr>
          <p:spPr bwMode="auto">
            <a:xfrm>
              <a:off x="4560409" y="5064787"/>
              <a:ext cx="2287905" cy="914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Construir explicaciones fundamentadas sobre  fenómenos naturales y sociales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1" name="Line 63"/>
            <p:cNvCxnSpPr>
              <a:cxnSpLocks noChangeShapeType="1"/>
            </p:cNvCxnSpPr>
            <p:nvPr/>
          </p:nvCxnSpPr>
          <p:spPr bwMode="auto">
            <a:xfrm>
              <a:off x="5211937" y="4809081"/>
              <a:ext cx="133710" cy="304583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2" name="Grupo 61"/>
          <p:cNvGrpSpPr/>
          <p:nvPr/>
        </p:nvGrpSpPr>
        <p:grpSpPr>
          <a:xfrm>
            <a:off x="5896893" y="3902085"/>
            <a:ext cx="2605826" cy="1371600"/>
            <a:chOff x="5896893" y="3902085"/>
            <a:chExt cx="2605826" cy="1371600"/>
          </a:xfrm>
        </p:grpSpPr>
        <p:sp>
          <p:nvSpPr>
            <p:cNvPr id="26" name="Oval 71"/>
            <p:cNvSpPr>
              <a:spLocks noChangeArrowheads="1"/>
            </p:cNvSpPr>
            <p:nvPr/>
          </p:nvSpPr>
          <p:spPr bwMode="auto">
            <a:xfrm>
              <a:off x="5988119" y="3902085"/>
              <a:ext cx="2514600" cy="1371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Solucionar problemas en donde se desenvuelva a partir de la creatividad, el estudio y la aplicación de métodos  y procedimientos de razonamiento lógico y científico 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3" name="Line 63"/>
            <p:cNvCxnSpPr>
              <a:cxnSpLocks noChangeShapeType="1"/>
            </p:cNvCxnSpPr>
            <p:nvPr/>
          </p:nvCxnSpPr>
          <p:spPr bwMode="auto">
            <a:xfrm>
              <a:off x="5896893" y="4218154"/>
              <a:ext cx="318365" cy="90966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1" name="Grupo 60"/>
          <p:cNvGrpSpPr/>
          <p:nvPr/>
        </p:nvGrpSpPr>
        <p:grpSpPr>
          <a:xfrm>
            <a:off x="5955830" y="2213937"/>
            <a:ext cx="2629340" cy="1600200"/>
            <a:chOff x="5955830" y="2213937"/>
            <a:chExt cx="2629340" cy="1600200"/>
          </a:xfrm>
        </p:grpSpPr>
        <p:sp>
          <p:nvSpPr>
            <p:cNvPr id="25" name="Oval 70"/>
            <p:cNvSpPr>
              <a:spLocks noChangeArrowheads="1"/>
            </p:cNvSpPr>
            <p:nvPr/>
          </p:nvSpPr>
          <p:spPr bwMode="auto">
            <a:xfrm>
              <a:off x="5956270" y="2213937"/>
              <a:ext cx="2628900" cy="16002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Reforzar sus capacidades, actitudes y valores que le permitan, mejorar, transformar y cambiar el medio en que viven, en especial su autoestima, visión del futuro,  valor de la legalidad, respeto y responsabilidad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6" name="Line 63"/>
            <p:cNvCxnSpPr>
              <a:cxnSpLocks noChangeShapeType="1"/>
            </p:cNvCxnSpPr>
            <p:nvPr/>
          </p:nvCxnSpPr>
          <p:spPr bwMode="auto">
            <a:xfrm flipV="1">
              <a:off x="5955830" y="3273769"/>
              <a:ext cx="220901" cy="113551"/>
            </a:xfrm>
            <a:prstGeom prst="line">
              <a:avLst/>
            </a:prstGeom>
            <a:noFill/>
            <a:ln w="57150">
              <a:solidFill>
                <a:srgbClr val="66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Rectángulo 66"/>
          <p:cNvSpPr/>
          <p:nvPr/>
        </p:nvSpPr>
        <p:spPr>
          <a:xfrm>
            <a:off x="2319942" y="87413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MEVYT PRETENDE QUE LAS PERSONAS JÓVENES Y ADULTAS SEAN CAPACES DE:</a:t>
            </a:r>
            <a:endParaRPr lang="es-MX" sz="20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1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Rectángulo"/>
          <p:cNvSpPr>
            <a:spLocks noChangeArrowheads="1"/>
          </p:cNvSpPr>
          <p:nvPr/>
        </p:nvSpPr>
        <p:spPr bwMode="auto">
          <a:xfrm>
            <a:off x="2536815" y="691467"/>
            <a:ext cx="38549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s-ES" altLang="es-MX" sz="2800" b="1" dirty="0">
                <a:solidFill>
                  <a:srgbClr val="C00000"/>
                </a:solidFill>
                <a:latin typeface="+mn-lt"/>
                <a:cs typeface="Arial" charset="0"/>
              </a:rPr>
              <a:t>PROPÓSITOS DEL MEVyT</a:t>
            </a:r>
          </a:p>
        </p:txBody>
      </p:sp>
      <p:sp>
        <p:nvSpPr>
          <p:cNvPr id="3" name="6 Rectángulo"/>
          <p:cNvSpPr>
            <a:spLocks noChangeArrowheads="1"/>
          </p:cNvSpPr>
          <p:nvPr/>
        </p:nvSpPr>
        <p:spPr bwMode="auto">
          <a:xfrm>
            <a:off x="395536" y="1559809"/>
            <a:ext cx="8137525" cy="402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s-MX" altLang="es-MX" sz="2000" b="1" dirty="0">
                <a:latin typeface="+mn-lt"/>
              </a:rPr>
              <a:t>Que las personas jóvenes y adultas</a:t>
            </a:r>
            <a:r>
              <a:rPr lang="es-MX" altLang="es-MX" sz="2000" b="1" i="1" u="sng" dirty="0">
                <a:latin typeface="+mn-lt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s-MX" altLang="es-MX" sz="2400" b="1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_tradnl" altLang="es-MX" sz="2000" b="1" dirty="0"/>
              <a:t>Tengan acceso a una educación significativa que responda a sus necesidades e intereses.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ES_tradnl" altLang="es-MX" sz="2000" b="1" dirty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_tradnl" altLang="es-MX" sz="2000" b="1" dirty="0"/>
              <a:t>Integren las competencias básicas (conocimientos, habilidades y actitudes) para mejorar su desenvolvimiento y desempeño en los diferentes ámbitos de su vida.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ES_tradnl" altLang="es-MX" sz="2000" b="1" dirty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_tradnl" altLang="es-MX" sz="2000" b="1" dirty="0"/>
              <a:t>Fortalezcan actitudes y valores para mejorar su desarrollo personal, familiar y social.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ES_tradnl" altLang="es-MX" sz="2000" b="1" dirty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_tradnl" altLang="es-MX" sz="2000" b="1" dirty="0"/>
              <a:t>Cuenten con elementos para continuar aprendiendo a lo largo de toda su vida</a:t>
            </a:r>
            <a:r>
              <a:rPr lang="es-ES_tradnl" altLang="es-MX" sz="2000" dirty="0"/>
              <a:t>.</a:t>
            </a:r>
          </a:p>
        </p:txBody>
      </p:sp>
      <p:sp>
        <p:nvSpPr>
          <p:cNvPr id="4" name="Rectangle 1"/>
          <p:cNvSpPr>
            <a:spLocks noChangeArrowheads="1" noChangeShapeType="1"/>
          </p:cNvSpPr>
          <p:nvPr/>
        </p:nvSpPr>
        <p:spPr bwMode="auto">
          <a:xfrm>
            <a:off x="0" y="6548438"/>
            <a:ext cx="9144000" cy="3238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4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67744" y="40466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altLang="es-MX" sz="2400" b="1" dirty="0">
                <a:solidFill>
                  <a:srgbClr val="C00000"/>
                </a:solidFill>
              </a:rPr>
              <a:t>CARACTERÍSTICAS </a:t>
            </a:r>
          </a:p>
          <a:p>
            <a:pPr algn="ctr"/>
            <a:r>
              <a:rPr lang="es-MX" altLang="es-MX" sz="2400" b="1" dirty="0">
                <a:solidFill>
                  <a:srgbClr val="C00000"/>
                </a:solidFill>
              </a:rPr>
              <a:t>DEL </a:t>
            </a:r>
            <a:r>
              <a:rPr lang="es-MX" altLang="es-MX" sz="2400" b="1" dirty="0" err="1">
                <a:solidFill>
                  <a:srgbClr val="C00000"/>
                </a:solidFill>
              </a:rPr>
              <a:t>MEVyT</a:t>
            </a:r>
            <a:endParaRPr lang="es-MX" altLang="es-MX" sz="2400" b="1" dirty="0">
              <a:solidFill>
                <a:srgbClr val="C00000"/>
              </a:solidFill>
            </a:endParaRPr>
          </a:p>
        </p:txBody>
      </p:sp>
      <p:grpSp>
        <p:nvGrpSpPr>
          <p:cNvPr id="3" name="Grupo 2"/>
          <p:cNvGrpSpPr>
            <a:grpSpLocks/>
          </p:cNvGrpSpPr>
          <p:nvPr/>
        </p:nvGrpSpPr>
        <p:grpSpPr bwMode="auto">
          <a:xfrm>
            <a:off x="438944" y="1556793"/>
            <a:ext cx="4114800" cy="1440498"/>
            <a:chOff x="1418" y="2308"/>
            <a:chExt cx="6480" cy="2094"/>
          </a:xfrm>
        </p:grpSpPr>
        <p:sp>
          <p:nvSpPr>
            <p:cNvPr id="4" name="AutoShape 80"/>
            <p:cNvSpPr>
              <a:spLocks noChangeArrowheads="1"/>
            </p:cNvSpPr>
            <p:nvPr/>
          </p:nvSpPr>
          <p:spPr bwMode="auto">
            <a:xfrm>
              <a:off x="1418" y="2848"/>
              <a:ext cx="2086" cy="1554"/>
            </a:xfrm>
            <a:prstGeom prst="rightArrow">
              <a:avLst>
                <a:gd name="adj1" fmla="val 45556"/>
                <a:gd name="adj2" fmla="val 65692"/>
              </a:avLst>
            </a:prstGeom>
            <a:solidFill>
              <a:srgbClr val="FFFFFF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MODULAR </a:t>
              </a:r>
              <a:endPara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AutoShape 81"/>
            <p:cNvSpPr>
              <a:spLocks noChangeArrowheads="1"/>
            </p:cNvSpPr>
            <p:nvPr/>
          </p:nvSpPr>
          <p:spPr bwMode="auto">
            <a:xfrm>
              <a:off x="3398" y="2308"/>
              <a:ext cx="4500" cy="2094"/>
            </a:xfrm>
            <a:prstGeom prst="flowChartAlternateProcess">
              <a:avLst/>
            </a:prstGeom>
            <a:solidFill>
              <a:srgbClr val="FF9900">
                <a:alpha val="25000"/>
              </a:srgbClr>
            </a:solidFill>
            <a:ln w="28575">
              <a:solidFill>
                <a:srgbClr val="FF99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dirty="0" smtClean="0">
                  <a:effectLst/>
                  <a:latin typeface="+mj-lt"/>
                  <a:ea typeface="Times New Roman" panose="02020603050405020304" pitchFamily="18" charset="0"/>
                </a:rPr>
                <a:t>Contenido en unidades </a:t>
              </a:r>
              <a:r>
                <a:rPr lang="es-ES" sz="1600" dirty="0">
                  <a:effectLst/>
                  <a:latin typeface="+mj-lt"/>
                  <a:ea typeface="Times New Roman" panose="02020603050405020304" pitchFamily="18" charset="0"/>
                </a:rPr>
                <a:t>independientes con diversos </a:t>
              </a:r>
              <a:r>
                <a:rPr lang="es-ES" sz="1600" dirty="0" smtClean="0">
                  <a:effectLst/>
                  <a:latin typeface="+mj-lt"/>
                  <a:ea typeface="Times New Roman" panose="02020603050405020304" pitchFamily="18" charset="0"/>
                </a:rPr>
                <a:t>temas para estudiarse </a:t>
              </a:r>
              <a:r>
                <a:rPr lang="es-ES" sz="1600" dirty="0">
                  <a:effectLst/>
                  <a:latin typeface="+mj-lt"/>
                  <a:ea typeface="Times New Roman" panose="02020603050405020304" pitchFamily="18" charset="0"/>
                </a:rPr>
                <a:t>sin secuencia </a:t>
              </a:r>
              <a:r>
                <a:rPr lang="es-ES" sz="1600" dirty="0" smtClean="0">
                  <a:latin typeface="+mj-lt"/>
                  <a:ea typeface="Times New Roman" panose="02020603050405020304" pitchFamily="18" charset="0"/>
                </a:rPr>
                <a:t>fija e integrados </a:t>
              </a:r>
              <a:r>
                <a:rPr lang="es-ES" sz="1600" dirty="0">
                  <a:effectLst/>
                  <a:latin typeface="+mj-lt"/>
                  <a:ea typeface="Times New Roman" panose="02020603050405020304" pitchFamily="18" charset="0"/>
                </a:rPr>
                <a:t>por diferentes materiales </a:t>
              </a:r>
              <a:r>
                <a:rPr lang="es-MX" sz="1600" dirty="0" smtClean="0">
                  <a:effectLst/>
                  <a:latin typeface="+mj-lt"/>
                  <a:ea typeface="Times New Roman" panose="02020603050405020304" pitchFamily="18" charset="0"/>
                </a:rPr>
                <a:t>.</a:t>
              </a:r>
              <a:endParaRPr lang="es-MX" sz="1600" dirty="0">
                <a:effectLst/>
                <a:latin typeface="+mj-lt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s-ES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744" y="1959191"/>
            <a:ext cx="2781300" cy="1638300"/>
          </a:xfrm>
          <a:prstGeom prst="rect">
            <a:avLst/>
          </a:prstGeom>
        </p:spPr>
      </p:pic>
      <p:grpSp>
        <p:nvGrpSpPr>
          <p:cNvPr id="7" name="Grupo 6"/>
          <p:cNvGrpSpPr>
            <a:grpSpLocks/>
          </p:cNvGrpSpPr>
          <p:nvPr/>
        </p:nvGrpSpPr>
        <p:grpSpPr bwMode="auto">
          <a:xfrm>
            <a:off x="4443515" y="3585558"/>
            <a:ext cx="4381631" cy="1127528"/>
            <a:chOff x="8427" y="2293"/>
            <a:chExt cx="6604" cy="1906"/>
          </a:xfrm>
        </p:grpSpPr>
        <p:sp>
          <p:nvSpPr>
            <p:cNvPr id="8" name="AutoShape 86"/>
            <p:cNvSpPr>
              <a:spLocks noChangeArrowheads="1"/>
            </p:cNvSpPr>
            <p:nvPr/>
          </p:nvSpPr>
          <p:spPr bwMode="auto">
            <a:xfrm>
              <a:off x="8427" y="2363"/>
              <a:ext cx="2480" cy="1186"/>
            </a:xfrm>
            <a:prstGeom prst="rightArrow">
              <a:avLst>
                <a:gd name="adj1" fmla="val 45556"/>
                <a:gd name="adj2" fmla="val 98285"/>
              </a:avLst>
            </a:prstGeom>
            <a:solidFill>
              <a:srgbClr val="FFFFFF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DIVERSIFICADO</a:t>
              </a:r>
              <a:r>
                <a:rPr lang="es-ES" sz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AutoShape 87"/>
            <p:cNvSpPr>
              <a:spLocks noChangeArrowheads="1"/>
            </p:cNvSpPr>
            <p:nvPr/>
          </p:nvSpPr>
          <p:spPr bwMode="auto">
            <a:xfrm>
              <a:off x="10907" y="2293"/>
              <a:ext cx="4124" cy="1906"/>
            </a:xfrm>
            <a:prstGeom prst="flowChartAlternateProcess">
              <a:avLst/>
            </a:prstGeom>
            <a:solidFill>
              <a:srgbClr val="800000">
                <a:alpha val="25000"/>
              </a:srgbClr>
            </a:solidFill>
            <a:ln w="28575">
              <a:solidFill>
                <a:srgbClr val="8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dirty="0" smtClean="0">
                  <a:solidFill>
                    <a:srgbClr val="000000"/>
                  </a:solidFill>
                  <a:effectLst/>
                  <a:latin typeface="+mj-lt"/>
                  <a:ea typeface="Times New Roman" panose="02020603050405020304" pitchFamily="18" charset="0"/>
                </a:rPr>
                <a:t>Responde a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+mj-lt"/>
                  <a:ea typeface="Times New Roman" panose="02020603050405020304" pitchFamily="18" charset="0"/>
                </a:rPr>
                <a:t>las diferentes necesidades de aprendizaje de diversos sectores de la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+mj-lt"/>
                  <a:ea typeface="Times New Roman" panose="02020603050405020304" pitchFamily="18" charset="0"/>
                </a:rPr>
                <a:t>población.</a:t>
              </a:r>
              <a:endParaRPr lang="es-MX" sz="1600" dirty="0">
                <a:effectLst/>
                <a:latin typeface="+mj-lt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s-ES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662" y="4849465"/>
            <a:ext cx="2182763" cy="1576802"/>
          </a:xfrm>
          <a:prstGeom prst="rect">
            <a:avLst/>
          </a:prstGeom>
        </p:spPr>
      </p:pic>
      <p:sp>
        <p:nvSpPr>
          <p:cNvPr id="11" name="AutoShape 84"/>
          <p:cNvSpPr>
            <a:spLocks noChangeArrowheads="1"/>
          </p:cNvSpPr>
          <p:nvPr/>
        </p:nvSpPr>
        <p:spPr bwMode="auto">
          <a:xfrm>
            <a:off x="1605631" y="3255109"/>
            <a:ext cx="2618740" cy="1788426"/>
          </a:xfrm>
          <a:prstGeom prst="flowChartAlternateProcess">
            <a:avLst/>
          </a:prstGeom>
          <a:solidFill>
            <a:srgbClr val="808000">
              <a:alpha val="25000"/>
            </a:srgbClr>
          </a:solidFill>
          <a:ln w="28575">
            <a:solidFill>
              <a:srgbClr val="808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Integra los conocimientos y experiencias en su 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proceso de aprendizaje </a:t>
            </a:r>
            <a:r>
              <a:rPr lang="es-ES" sz="1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y los integren co</a:t>
            </a:r>
            <a:r>
              <a:rPr lang="es-ES" sz="16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 </a:t>
            </a:r>
            <a:r>
              <a:rPr lang="es-ES" sz="1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los 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módulos y con las otras personas </a:t>
            </a:r>
            <a:r>
              <a:rPr lang="es-ES" sz="1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y 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su entorno.</a:t>
            </a:r>
            <a:endParaRPr lang="es-MX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AutoShape 83"/>
          <p:cNvSpPr>
            <a:spLocks noChangeArrowheads="1"/>
          </p:cNvSpPr>
          <p:nvPr/>
        </p:nvSpPr>
        <p:spPr bwMode="auto">
          <a:xfrm>
            <a:off x="371634" y="3597491"/>
            <a:ext cx="1324610" cy="777418"/>
          </a:xfrm>
          <a:prstGeom prst="rightArrow">
            <a:avLst>
              <a:gd name="adj1" fmla="val 45556"/>
              <a:gd name="adj2" fmla="val 77224"/>
            </a:avLst>
          </a:prstGeom>
          <a:solidFill>
            <a:srgbClr val="FFFFFF"/>
          </a:solidFill>
          <a:ln w="28575">
            <a:solidFill>
              <a:srgbClr val="808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INTEGRAL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44" y="5060234"/>
            <a:ext cx="2966244" cy="138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41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Título"/>
          <p:cNvSpPr txBox="1">
            <a:spLocks/>
          </p:cNvSpPr>
          <p:nvPr/>
        </p:nvSpPr>
        <p:spPr bwMode="auto">
          <a:xfrm>
            <a:off x="470467" y="116632"/>
            <a:ext cx="8229600" cy="119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3200" b="1" dirty="0" smtClean="0">
                <a:solidFill>
                  <a:srgbClr val="C00000"/>
                </a:solidFill>
              </a:rPr>
              <a:t>CARACTERÍSTICAS </a:t>
            </a:r>
          </a:p>
          <a:p>
            <a:r>
              <a:rPr lang="es-MX" altLang="es-MX" sz="3200" b="1" dirty="0" smtClean="0">
                <a:solidFill>
                  <a:srgbClr val="C00000"/>
                </a:solidFill>
              </a:rPr>
              <a:t>DEL </a:t>
            </a:r>
            <a:r>
              <a:rPr lang="es-MX" altLang="es-MX" sz="3200" b="1" dirty="0" err="1" smtClean="0">
                <a:solidFill>
                  <a:srgbClr val="C00000"/>
                </a:solidFill>
              </a:rPr>
              <a:t>MEVyT</a:t>
            </a:r>
            <a:endParaRPr lang="es-MX" altLang="es-MX" sz="3200" b="1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 noChangeShapeType="1"/>
          </p:cNvSpPr>
          <p:nvPr/>
        </p:nvSpPr>
        <p:spPr bwMode="auto">
          <a:xfrm>
            <a:off x="0" y="6548438"/>
            <a:ext cx="9144000" cy="3238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4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solidFill>
                <a:prstClr val="black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53" t="539" r="1"/>
          <a:stretch/>
        </p:blipFill>
        <p:spPr>
          <a:xfrm>
            <a:off x="5033066" y="1903799"/>
            <a:ext cx="3202158" cy="2243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upo 6"/>
          <p:cNvGrpSpPr>
            <a:grpSpLocks/>
          </p:cNvGrpSpPr>
          <p:nvPr/>
        </p:nvGrpSpPr>
        <p:grpSpPr bwMode="auto">
          <a:xfrm>
            <a:off x="611560" y="1779390"/>
            <a:ext cx="4421506" cy="1778224"/>
            <a:chOff x="8078" y="4923"/>
            <a:chExt cx="6644" cy="2644"/>
          </a:xfrm>
        </p:grpSpPr>
        <p:sp>
          <p:nvSpPr>
            <p:cNvPr id="8" name="AutoShape 89"/>
            <p:cNvSpPr>
              <a:spLocks noChangeArrowheads="1"/>
            </p:cNvSpPr>
            <p:nvPr/>
          </p:nvSpPr>
          <p:spPr bwMode="auto">
            <a:xfrm>
              <a:off x="8078" y="5664"/>
              <a:ext cx="2520" cy="1582"/>
            </a:xfrm>
            <a:prstGeom prst="rightArrow">
              <a:avLst>
                <a:gd name="adj1" fmla="val 45556"/>
                <a:gd name="adj2" fmla="val 54704"/>
              </a:avLst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FLEXIBLE </a:t>
              </a:r>
              <a:r>
                <a:rPr lang="es-ES" sz="1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Y ABIERTO</a:t>
              </a:r>
              <a:endPara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AutoShape 90"/>
            <p:cNvSpPr>
              <a:spLocks noChangeArrowheads="1"/>
            </p:cNvSpPr>
            <p:nvPr/>
          </p:nvSpPr>
          <p:spPr bwMode="auto">
            <a:xfrm>
              <a:off x="10598" y="4923"/>
              <a:ext cx="4124" cy="2644"/>
            </a:xfrm>
            <a:prstGeom prst="flowChartAlternateProcess">
              <a:avLst/>
            </a:prstGeom>
            <a:solidFill>
              <a:srgbClr val="333399">
                <a:alpha val="25000"/>
              </a:srgbClr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Las personas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pueden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elegir los módulos que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estudiarán,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definir la ruta o camino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para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su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aprendizaje y definir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el </a:t>
              </a:r>
              <a:r>
                <a:rPr lang="es-ES" sz="16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lugar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y </a:t>
              </a:r>
              <a:r>
                <a:rPr lang="es-ES" sz="1600" b="1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horario </a:t>
              </a:r>
              <a:r>
                <a:rPr lang="es-ES" sz="16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en </a:t>
              </a:r>
              <a:r>
                <a:rPr lang="es-ES" sz="16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que </a:t>
              </a:r>
              <a:r>
                <a:rPr lang="es-ES" sz="16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estudiarán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y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 qué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ritmo. </a:t>
              </a:r>
              <a:endParaRPr lang="es-MX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0" name="Grupo 9"/>
          <p:cNvGrpSpPr>
            <a:grpSpLocks/>
          </p:cNvGrpSpPr>
          <p:nvPr/>
        </p:nvGrpSpPr>
        <p:grpSpPr bwMode="auto">
          <a:xfrm>
            <a:off x="899592" y="4637189"/>
            <a:ext cx="6972300" cy="1167765"/>
            <a:chOff x="2678" y="1485"/>
            <a:chExt cx="10980" cy="1839"/>
          </a:xfrm>
        </p:grpSpPr>
        <p:sp>
          <p:nvSpPr>
            <p:cNvPr id="11" name="AutoShape 92"/>
            <p:cNvSpPr>
              <a:spLocks noChangeArrowheads="1"/>
            </p:cNvSpPr>
            <p:nvPr/>
          </p:nvSpPr>
          <p:spPr bwMode="auto">
            <a:xfrm>
              <a:off x="5198" y="1485"/>
              <a:ext cx="8460" cy="1839"/>
            </a:xfrm>
            <a:prstGeom prst="flowChartAlternateProcess">
              <a:avLst/>
            </a:prstGeom>
            <a:solidFill>
              <a:srgbClr val="808080">
                <a:alpha val="25000"/>
              </a:srgbClr>
            </a:solidFill>
            <a:ln w="28575">
              <a:solidFill>
                <a:srgbClr val="80808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Revisa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y mejora de manera continua </a:t>
              </a:r>
              <a:r>
                <a:rPr lang="es-ES" sz="16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los </a:t>
              </a:r>
              <a:r>
                <a:rPr lang="es-ES" sz="16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módulos para </a:t>
              </a:r>
              <a:r>
                <a:rPr lang="es-ES" sz="1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respondan a las necesidades de la población joven y adulta, así como a los avances de las disciplinas y a las sugerencias de los asesores.</a:t>
              </a:r>
              <a:endParaRPr lang="es-MX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s-ES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AutoShape 93"/>
            <p:cNvSpPr>
              <a:spLocks noChangeArrowheads="1"/>
            </p:cNvSpPr>
            <p:nvPr/>
          </p:nvSpPr>
          <p:spPr bwMode="auto">
            <a:xfrm>
              <a:off x="2678" y="1665"/>
              <a:ext cx="2520" cy="900"/>
            </a:xfrm>
            <a:prstGeom prst="rightArrow">
              <a:avLst>
                <a:gd name="adj1" fmla="val 45556"/>
                <a:gd name="adj2" fmla="val 98285"/>
              </a:avLst>
            </a:prstGeom>
            <a:solidFill>
              <a:srgbClr val="FFFFFF"/>
            </a:solidFill>
            <a:ln w="28575">
              <a:solidFill>
                <a:srgbClr val="80808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ES" sz="14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ACTUALIZADO </a:t>
              </a:r>
              <a:endPara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39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1628800"/>
            <a:ext cx="8136904" cy="4247317"/>
          </a:xfrm>
          <a:prstGeom prst="rect">
            <a:avLst/>
          </a:prstGeom>
          <a:gradFill>
            <a:gsLst>
              <a:gs pos="0">
                <a:srgbClr val="8064A2">
                  <a:lumMod val="40000"/>
                  <a:lumOff val="60000"/>
                </a:srgbClr>
              </a:gs>
              <a:gs pos="100000">
                <a:srgbClr val="CC9900">
                  <a:gamma/>
                  <a:tint val="33725"/>
                  <a:invGamma/>
                </a:srgbClr>
              </a:gs>
            </a:gsLst>
            <a:lin ang="2700000" scaled="1"/>
          </a:gradFill>
          <a:ln w="12700">
            <a:solidFill>
              <a:sysClr val="windowText" lastClr="000000"/>
            </a:solidFill>
          </a:ln>
        </p:spPr>
        <p:txBody>
          <a:bodyPr numCol="2">
            <a:spAutoFit/>
          </a:bodyPr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2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MS PGothic" pitchFamily="34" charset="-128"/>
              </a:rPr>
              <a:t>Necesidades básicas de aprendizaje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S PGothic" pitchFamily="34" charset="-128"/>
            </a:endParaRP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Herramientas esenciales para el aprendizaje: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Lectura y escritura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Cálculo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Expresión oral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Comprensión del entorno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S PGothic" pitchFamily="34" charset="-128"/>
            </a:endParaRP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2. Contenidos básicos que permitan: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Desarrollar capacidades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Vivir y trabajar con dignidad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Tomar decisiones fundamentadas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	Continuar aprendiendo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MS PGothic" pitchFamily="34" charset="-128"/>
            </a:endParaRP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2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MS PGothic" pitchFamily="34" charset="-128"/>
              </a:rPr>
              <a:t>Competencias Generales: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Comunicación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Solución de problemas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Razonamiento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Participación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S PGothic" pitchFamily="34" charset="-128"/>
            </a:endParaRP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2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MS PGothic" pitchFamily="34" charset="-128"/>
              </a:rPr>
              <a:t>Intenciones Educativas: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Género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Derechos humanos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Actitudes y valores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Desarrollo humano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Identidad y diversidad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Interculturalidad</a:t>
            </a:r>
          </a:p>
          <a:p>
            <a:pPr marL="342900" marR="0" lvl="0" indent="-34290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 pitchFamily="34" charset="-128"/>
              </a:rPr>
              <a:t>Visión de futuro</a:t>
            </a:r>
          </a:p>
        </p:txBody>
      </p:sp>
      <p:sp>
        <p:nvSpPr>
          <p:cNvPr id="4" name="26 Rectángulo"/>
          <p:cNvSpPr>
            <a:spLocks noChangeArrowheads="1"/>
          </p:cNvSpPr>
          <p:nvPr/>
        </p:nvSpPr>
        <p:spPr bwMode="auto">
          <a:xfrm>
            <a:off x="2843808" y="433259"/>
            <a:ext cx="30645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MX" sz="2800" b="1" dirty="0" smtClean="0">
                <a:solidFill>
                  <a:srgbClr val="C00000"/>
                </a:solidFill>
                <a:latin typeface="+mn-lt"/>
                <a:cs typeface="Arial" charset="0"/>
              </a:rPr>
              <a:t>TRANSVERSALIDAD</a:t>
            </a:r>
            <a:endParaRPr lang="es-ES" altLang="es-MX" sz="28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5" name="Rectangle 1"/>
          <p:cNvSpPr>
            <a:spLocks noChangeArrowheads="1" noChangeShapeType="1"/>
          </p:cNvSpPr>
          <p:nvPr/>
        </p:nvSpPr>
        <p:spPr bwMode="auto">
          <a:xfrm>
            <a:off x="0" y="6548438"/>
            <a:ext cx="9144000" cy="3238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4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477</Words>
  <Application>Microsoft Office PowerPoint</Application>
  <PresentationFormat>Presentación en pantalla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Vvillegas</dc:creator>
  <cp:lastModifiedBy>Nora Estrada Marquez</cp:lastModifiedBy>
  <cp:revision>47</cp:revision>
  <cp:lastPrinted>2015-03-26T01:18:25Z</cp:lastPrinted>
  <dcterms:created xsi:type="dcterms:W3CDTF">2014-03-20T18:09:37Z</dcterms:created>
  <dcterms:modified xsi:type="dcterms:W3CDTF">2015-10-14T15:43:44Z</dcterms:modified>
</cp:coreProperties>
</file>