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563" r:id="rId2"/>
    <p:sldId id="564" r:id="rId3"/>
    <p:sldId id="565" r:id="rId4"/>
    <p:sldId id="566" r:id="rId5"/>
    <p:sldId id="567" r:id="rId6"/>
    <p:sldId id="568" r:id="rId7"/>
    <p:sldId id="571" r:id="rId8"/>
    <p:sldId id="569" r:id="rId9"/>
    <p:sldId id="570" r:id="rId10"/>
    <p:sldId id="572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8"/>
    <a:srgbClr val="9F9FA3"/>
    <a:srgbClr val="A9A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683DB7-F543-4F41-8E11-1C4191C0F69E}" type="datetimeFigureOut">
              <a:rPr lang="es-ES"/>
              <a:pPr>
                <a:defRPr/>
              </a:pPr>
              <a:t>16/06/2015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BADDFF-FE39-D74C-89C6-271271CAC3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41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5B93B76-3BB9-2941-B13D-5635473C74D7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8437C718-B969-8443-B6CF-0D892C124A8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24464F-27F2-DD4B-9636-BDFB60BA3A1A}" type="slidenum">
              <a:rPr lang="es-ES" sz="1200">
                <a:latin typeface="Times" charset="0"/>
              </a:rPr>
              <a:pPr eaLnBrk="1" hangingPunct="1"/>
              <a:t>1</a:t>
            </a:fld>
            <a:endParaRPr lang="es-ES" sz="120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18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1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8D63BC-B66E-8149-9277-9F79E3C0CAE4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5DE76E-09E7-944E-9F31-A47187B5B98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574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F1A1-F76C-1746-B008-88C47CA1B258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73C8-2E80-1943-A5E6-CBD27195198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24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44DDA-FA65-FE4A-8BF5-16EFED2E9D24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B333-5097-F544-BB8B-723924C61FB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932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C749-A8C7-3C4E-92FF-AF25C3D36567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A4CB0-9061-FD47-8E4A-9AD34C3CBFD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9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9AB58-7EB4-4243-9319-E1E5B5452AA0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DCCF-DC6E-8E46-8CE7-6454E7A1592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37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Cheurón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D79400"/>
              </a:gs>
              <a:gs pos="72000">
                <a:srgbClr val="FFBE3C"/>
              </a:gs>
              <a:gs pos="100000">
                <a:srgbClr val="FFC873"/>
              </a:gs>
            </a:gsLst>
            <a:lin ang="16200000"/>
          </a:gradFill>
          <a:ln w="3175" cap="rnd">
            <a:solidFill>
              <a:srgbClr val="B07E00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11 Cheurón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D79400"/>
              </a:gs>
              <a:gs pos="72000">
                <a:srgbClr val="FFBE3C"/>
              </a:gs>
              <a:gs pos="100000">
                <a:srgbClr val="FFC873"/>
              </a:gs>
            </a:gsLst>
            <a:lin ang="16200000"/>
          </a:gradFill>
          <a:ln w="3175" cap="rnd">
            <a:solidFill>
              <a:srgbClr val="B07E00"/>
            </a:solidFill>
            <a:miter lim="800000"/>
            <a:headEnd/>
            <a:tailEnd/>
          </a:ln>
          <a:effectLst>
            <a:outerShdw blurRad="508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1AFC-406C-C647-9996-A894D58F7B3B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62F63-D769-7941-9F48-D09D8C825F5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9917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E7907-595C-9148-9A5E-01969E458150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9DF7-76F0-1F4C-B595-F17B45AB6BD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121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7EB76-A565-FD4A-9F21-11ABEEABD790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AE84A-D711-C94C-8655-9B7BD156961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31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E931-DFAA-8F40-81F5-E8B27BEF25C7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2F826-CDB0-6B49-A61A-AE6F33254BC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735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679D6-16F6-A549-8A3A-C21DDB6DE6E6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2847-777D-AA43-BEBF-F2D983FDD69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86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AF26D-1619-7D4E-9D0E-C27501A39D78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2F978-7785-B94E-B47C-22F213D7CE1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804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0CB6-ACFE-D34E-BA02-11A8A5C1A635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1899-E31B-8B41-9004-AF722085D55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96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7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prstMaterial="softEdge">
              <a:bevelT w="25400" h="25400"/>
            </a:sp3d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E2EADCF7-E4EF-1D43-8C5F-2CA8E3A67027}" type="datetimeFigureOut">
              <a:rPr lang="es-MX"/>
              <a:pPr>
                <a:defRPr/>
              </a:pPr>
              <a:t>16/06/2015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cs typeface="Arial" charset="0"/>
              </a:defRPr>
            </a:lvl1pPr>
          </a:lstStyle>
          <a:p>
            <a:pPr>
              <a:defRPr/>
            </a:pPr>
            <a:fld id="{3C68FD4C-6A02-E147-9144-371C8D8BBD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18" r:id="rId2"/>
    <p:sldLayoutId id="2147484425" r:id="rId3"/>
    <p:sldLayoutId id="2147484426" r:id="rId4"/>
    <p:sldLayoutId id="2147484427" r:id="rId5"/>
    <p:sldLayoutId id="2147484428" r:id="rId6"/>
    <p:sldLayoutId id="2147484419" r:id="rId7"/>
    <p:sldLayoutId id="2147484429" r:id="rId8"/>
    <p:sldLayoutId id="2147484420" r:id="rId9"/>
    <p:sldLayoutId id="2147484421" r:id="rId10"/>
    <p:sldLayoutId id="2147484422" r:id="rId11"/>
    <p:sldLayoutId id="214748442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angular"/>
          <p:cNvCxnSpPr/>
          <p:nvPr/>
        </p:nvCxnSpPr>
        <p:spPr>
          <a:xfrm>
            <a:off x="0" y="1143000"/>
            <a:ext cx="9144000" cy="1017588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angular"/>
          <p:cNvCxnSpPr/>
          <p:nvPr/>
        </p:nvCxnSpPr>
        <p:spPr>
          <a:xfrm rot="10800000" flipV="1">
            <a:off x="1246188" y="1714500"/>
            <a:ext cx="7897812" cy="1765300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angular"/>
          <p:cNvCxnSpPr/>
          <p:nvPr/>
        </p:nvCxnSpPr>
        <p:spPr>
          <a:xfrm rot="10800000">
            <a:off x="0" y="2732088"/>
            <a:ext cx="9001125" cy="500062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angular"/>
          <p:cNvCxnSpPr/>
          <p:nvPr/>
        </p:nvCxnSpPr>
        <p:spPr>
          <a:xfrm rot="10800000">
            <a:off x="71438" y="3700463"/>
            <a:ext cx="2571750" cy="1679575"/>
          </a:xfrm>
          <a:prstGeom prst="bentConnector3">
            <a:avLst>
              <a:gd name="adj1" fmla="val 76199"/>
            </a:avLst>
          </a:prstGeom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angular"/>
          <p:cNvCxnSpPr/>
          <p:nvPr/>
        </p:nvCxnSpPr>
        <p:spPr>
          <a:xfrm rot="5400000">
            <a:off x="3556794" y="2443956"/>
            <a:ext cx="1390650" cy="2789238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/>
          <p:nvPr/>
        </p:nvCxnSpPr>
        <p:spPr>
          <a:xfrm rot="10800000">
            <a:off x="5715000" y="2517775"/>
            <a:ext cx="3281363" cy="2386013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14 Imagen" descr="mat_p empezar_guia.bmp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3063"/>
            <a:ext cx="1296988" cy="1662112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26 Imagen" descr="Numeros_guia.bmp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857375"/>
            <a:ext cx="1300163" cy="1665288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29 Imagen" descr="Cuentas utiles_guia.bmp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00250"/>
            <a:ext cx="1312863" cy="1679575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21 Imagen" descr="Figurasy medidas_guia.bmp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214563"/>
            <a:ext cx="1309688" cy="1679575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6 Imagen" descr="OP_AVANZADAS.bmp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1714500"/>
            <a:ext cx="1306512" cy="1673225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9 Imagen" descr="inf_graf_guia.bmp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857375"/>
            <a:ext cx="1343025" cy="1722438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24 Imagen" descr="Fracciones_porc_guia.bmp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50" y="2000250"/>
            <a:ext cx="1312863" cy="168275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0" y="4000504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altLang="es-MX" sz="34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Arial" charset="0"/>
              </a:rPr>
              <a:t>Taller de formación </a:t>
            </a:r>
          </a:p>
          <a:p>
            <a:pPr algn="ctr">
              <a:defRPr/>
            </a:pPr>
            <a:r>
              <a:rPr lang="es-MX" altLang="es-MX" sz="34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Arial" charset="0"/>
              </a:rPr>
              <a:t>Para ser formador especializado </a:t>
            </a:r>
            <a:br>
              <a:rPr lang="es-MX" altLang="es-MX" sz="34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Arial" charset="0"/>
              </a:rPr>
            </a:br>
            <a:r>
              <a:rPr lang="es-MX" altLang="es-MX" sz="34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Arial" charset="0"/>
              </a:rPr>
              <a:t>hispano hablante del Eje de Matemáticas</a:t>
            </a:r>
            <a:endParaRPr lang="es-ES" altLang="es-MX" sz="3400" b="1" spc="50" dirty="0">
              <a:ln w="11430"/>
              <a:solidFill>
                <a:srgbClr val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Arial" charset="0"/>
            </a:endParaRPr>
          </a:p>
        </p:txBody>
      </p:sp>
      <p:sp>
        <p:nvSpPr>
          <p:cNvPr id="8209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s-ES">
              <a:cs typeface="Arial" charset="0"/>
            </a:endParaRPr>
          </a:p>
        </p:txBody>
      </p:sp>
      <p:pic>
        <p:nvPicPr>
          <p:cNvPr id="16400" name="Picture 19" descr="Plantilla Oficio Nueva-01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0"/>
            <a:ext cx="62103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1" name="Rectangle 21"/>
          <p:cNvSpPr>
            <a:spLocks noChangeArrowheads="1"/>
          </p:cNvSpPr>
          <p:nvPr/>
        </p:nvSpPr>
        <p:spPr bwMode="auto">
          <a:xfrm>
            <a:off x="1763713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2700338" algn="ctr"/>
                <a:tab pos="5400675" algn="r"/>
              </a:tabLst>
              <a:defRPr/>
            </a:pPr>
            <a:r>
              <a:rPr lang="es-MX" sz="900" b="1">
                <a:ea typeface="Times New Roman" charset="0"/>
                <a:cs typeface="Arial" charset="0"/>
              </a:rPr>
              <a:t>“2015, Año del Generalísimo José María Morelos y Pavón”.</a:t>
            </a:r>
            <a:endParaRPr lang="es-MX">
              <a:ea typeface="Times New Roman" charset="0"/>
              <a:cs typeface="Arial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850" y="620713"/>
            <a:ext cx="24034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Paquete del asesor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11269777_928798047183606_4189457541022259388_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36712"/>
            <a:ext cx="2981930" cy="5301208"/>
          </a:xfrm>
          <a:prstGeom prst="rect">
            <a:avLst/>
          </a:prstGeom>
        </p:spPr>
      </p:pic>
      <p:pic>
        <p:nvPicPr>
          <p:cNvPr id="3" name="Imagen 2" descr="IMG_20150514_13045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89" y="1556792"/>
            <a:ext cx="550461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5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750" y="549275"/>
            <a:ext cx="8353425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dirty="0">
                <a:latin typeface="Arial Black"/>
                <a:cs typeface="Arial Black"/>
              </a:rPr>
              <a:t>Paquete del asesor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endParaRPr lang="es-ES" dirty="0"/>
          </a:p>
          <a:p>
            <a:pPr>
              <a:defRPr/>
            </a:pPr>
            <a:r>
              <a:rPr lang="es-ES" b="1" dirty="0"/>
              <a:t>Nivel intermedio:</a:t>
            </a:r>
          </a:p>
          <a:p>
            <a:pPr>
              <a:defRPr/>
            </a:pPr>
            <a:endParaRPr lang="es-ES" dirty="0"/>
          </a:p>
          <a:p>
            <a:pPr marL="285750" indent="-285750">
              <a:buFont typeface="Wingdings" charset="2"/>
              <a:buChar char="ü"/>
              <a:defRPr/>
            </a:pPr>
            <a:r>
              <a:rPr lang="es-ES" dirty="0"/>
              <a:t>Cubo base 10</a:t>
            </a:r>
          </a:p>
          <a:p>
            <a:pPr marL="285750" indent="-285750">
              <a:buFont typeface="Wingdings" charset="2"/>
              <a:buChar char="ü"/>
              <a:defRPr/>
            </a:pPr>
            <a:r>
              <a:rPr lang="es-ES" dirty="0" err="1"/>
              <a:t>Geoformas</a:t>
            </a:r>
            <a:endParaRPr lang="es-ES" dirty="0"/>
          </a:p>
          <a:p>
            <a:pPr marL="285750" indent="-285750">
              <a:buFont typeface="Wingdings" charset="2"/>
              <a:buChar char="ü"/>
              <a:defRPr/>
            </a:pPr>
            <a:r>
              <a:rPr lang="es-ES" dirty="0" err="1"/>
              <a:t>Geoplano</a:t>
            </a:r>
            <a:endParaRPr lang="es-ES" dirty="0"/>
          </a:p>
          <a:p>
            <a:pPr marL="285750" indent="-285750">
              <a:buFont typeface="Wingdings" charset="2"/>
              <a:buChar char="ü"/>
              <a:defRPr/>
            </a:pPr>
            <a:r>
              <a:rPr lang="es-ES" dirty="0"/>
              <a:t>Tangram</a:t>
            </a:r>
          </a:p>
          <a:p>
            <a:pPr marL="285750" indent="-285750">
              <a:buFont typeface="Wingdings" charset="2"/>
              <a:buChar char="ü"/>
              <a:defRPr/>
            </a:pPr>
            <a:endParaRPr lang="es-ES" dirty="0"/>
          </a:p>
          <a:p>
            <a:pPr>
              <a:defRPr/>
            </a:pPr>
            <a:r>
              <a:rPr lang="es-ES" b="1" dirty="0"/>
              <a:t>Nivel avanzado:</a:t>
            </a:r>
          </a:p>
          <a:p>
            <a:pPr>
              <a:defRPr/>
            </a:pPr>
            <a:endParaRPr lang="es-ES" dirty="0"/>
          </a:p>
          <a:p>
            <a:pPr marL="285750" indent="-285750">
              <a:buFont typeface="Arial"/>
              <a:buChar char="•"/>
              <a:defRPr/>
            </a:pPr>
            <a:r>
              <a:rPr lang="es-ES" dirty="0"/>
              <a:t>36 cuadriláteros de diferentes tamaños.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" dirty="0"/>
              <a:t>12 triángulos rectángulos con medidas de 13, 6.5 y 11.4 cm</a:t>
            </a: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323850" y="836613"/>
          <a:ext cx="8569325" cy="584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865"/>
                <a:gridCol w="1713865"/>
                <a:gridCol w="1713865"/>
                <a:gridCol w="1713865"/>
                <a:gridCol w="1713865"/>
              </a:tblGrid>
              <a:tr h="1009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Material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Tema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Módulo los números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Módulo figuras y medidas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Módulo fracciones y porcentajes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</a:tr>
              <a:tr h="935324">
                <a:tc rowSpan="2">
                  <a:txBody>
                    <a:bodyPr/>
                    <a:lstStyle/>
                    <a:p>
                      <a:r>
                        <a:rPr lang="es-ES" sz="1600" dirty="0" smtClean="0"/>
                        <a:t>Cubo</a:t>
                      </a:r>
                      <a:r>
                        <a:rPr lang="es-ES" sz="1600" baseline="0" dirty="0" smtClean="0"/>
                        <a:t> base 10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Sistema decimal de numeración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Actividad 1. Los productos de cerámica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91444" marR="91444" marT="45724" marB="45724"/>
                </a:tc>
              </a:tr>
              <a:tr h="84779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Volumen 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Actividad 28.</a:t>
                      </a:r>
                    </a:p>
                    <a:p>
                      <a:r>
                        <a:rPr lang="es-ES" sz="1600" dirty="0" smtClean="0"/>
                        <a:t>Juguetes</a:t>
                      </a:r>
                      <a:r>
                        <a:rPr lang="es-ES" sz="1600" baseline="0" dirty="0" smtClean="0"/>
                        <a:t> ingeniosos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91444" marR="91444" marT="45724" marB="45724"/>
                </a:tc>
              </a:tr>
              <a:tr h="823026">
                <a:tc rowSpan="2">
                  <a:txBody>
                    <a:bodyPr/>
                    <a:lstStyle/>
                    <a:p>
                      <a:r>
                        <a:rPr lang="es-ES" sz="1600" dirty="0" err="1" smtClean="0"/>
                        <a:t>Geoformas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Formas geométricas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Actividad 5.</a:t>
                      </a:r>
                      <a:r>
                        <a:rPr lang="es-ES" sz="1600" baseline="0" dirty="0" smtClean="0"/>
                        <a:t> Las piezas del vitral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 marL="91444" marR="91444" marT="45724" marB="45724"/>
                </a:tc>
              </a:tr>
              <a:tr h="82302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Cuerpos geométricos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Actividad 7 El diseñador de plantillas.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 Actividad 27 Envases y más envases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91444" marR="91444" marT="45724" marB="45724"/>
                </a:tc>
              </a:tr>
              <a:tr h="823026">
                <a:tc rowSpan="2">
                  <a:txBody>
                    <a:bodyPr/>
                    <a:lstStyle/>
                    <a:p>
                      <a:r>
                        <a:rPr lang="es-ES" sz="1600" dirty="0" err="1" smtClean="0"/>
                        <a:t>Geoplano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Cálculo de perímetro y área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Actividad 9 pisos exteriores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Actividad 23.</a:t>
                      </a:r>
                      <a:r>
                        <a:rPr lang="es-ES" sz="1600" baseline="0" dirty="0" smtClean="0"/>
                        <a:t> Lo superficial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</a:tr>
              <a:tr h="579166">
                <a:tc v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Actividad 6 El papalote </a:t>
                      </a:r>
                      <a:endParaRPr lang="es-ES" sz="1600" dirty="0"/>
                    </a:p>
                  </a:txBody>
                  <a:tcPr marL="91444" marR="91444" marT="45724" marB="45724"/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91444" marR="91444" marT="45724" marB="45724"/>
                </a:tc>
              </a:tr>
            </a:tbl>
          </a:graphicData>
        </a:graphic>
      </p:graphicFrame>
      <p:sp>
        <p:nvSpPr>
          <p:cNvPr id="25648" name="CuadroTexto 2"/>
          <p:cNvSpPr txBox="1">
            <a:spLocks noChangeArrowheads="1"/>
          </p:cNvSpPr>
          <p:nvPr/>
        </p:nvSpPr>
        <p:spPr bwMode="auto">
          <a:xfrm>
            <a:off x="1042988" y="115888"/>
            <a:ext cx="7273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800">
                <a:latin typeface="Arial Black" charset="0"/>
                <a:cs typeface="Arial Black" charset="0"/>
              </a:rPr>
              <a:t>Uso del paquete de nivel intermedio en diferentes módulos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684213" y="1125538"/>
          <a:ext cx="7991475" cy="2377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295"/>
                <a:gridCol w="1598295"/>
                <a:gridCol w="1598295"/>
                <a:gridCol w="1598295"/>
                <a:gridCol w="1598295"/>
              </a:tblGrid>
              <a:tr h="82263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Material</a:t>
                      </a:r>
                      <a:endParaRPr lang="es-ES" sz="1600" dirty="0"/>
                    </a:p>
                  </a:txBody>
                  <a:tcPr marL="91424" marR="91424" marT="45702" marB="45702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Tema</a:t>
                      </a:r>
                      <a:endParaRPr lang="es-ES" sz="1600" dirty="0"/>
                    </a:p>
                  </a:txBody>
                  <a:tcPr marL="91424" marR="91424" marT="45702" marB="45702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Módulo los números</a:t>
                      </a:r>
                      <a:endParaRPr lang="es-ES" sz="1600" dirty="0"/>
                    </a:p>
                  </a:txBody>
                  <a:tcPr marL="91424" marR="91424" marT="45702" marB="45702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Módulo figuras y medidas</a:t>
                      </a:r>
                      <a:endParaRPr lang="es-ES" sz="1600" dirty="0"/>
                    </a:p>
                  </a:txBody>
                  <a:tcPr marL="91424" marR="91424" marT="45702" marB="45702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Módulo fracciones y porcentajes</a:t>
                      </a:r>
                      <a:endParaRPr lang="es-ES" sz="1600" dirty="0"/>
                    </a:p>
                  </a:txBody>
                  <a:tcPr marL="91424" marR="91424" marT="45702" marB="45702"/>
                </a:tc>
              </a:tr>
              <a:tr h="914033">
                <a:tc rowSpan="2">
                  <a:txBody>
                    <a:bodyPr/>
                    <a:lstStyle/>
                    <a:p>
                      <a:r>
                        <a:rPr lang="es-ES" sz="1800" dirty="0" smtClean="0"/>
                        <a:t>Tangram</a:t>
                      </a:r>
                      <a:endParaRPr lang="es-ES" sz="1800" dirty="0"/>
                    </a:p>
                  </a:txBody>
                  <a:tcPr marL="91424" marR="91424" marT="45702" marB="45702"/>
                </a:tc>
                <a:tc rowSpan="2">
                  <a:txBody>
                    <a:bodyPr/>
                    <a:lstStyle/>
                    <a:p>
                      <a:r>
                        <a:rPr lang="es-ES" sz="1800" dirty="0" smtClean="0"/>
                        <a:t>Figuras </a:t>
                      </a:r>
                      <a:r>
                        <a:rPr lang="es-ES" sz="1800" dirty="0" err="1" smtClean="0"/>
                        <a:t>geimétricas</a:t>
                      </a:r>
                      <a:endParaRPr lang="es-ES" sz="1800" dirty="0"/>
                    </a:p>
                  </a:txBody>
                  <a:tcPr marL="91424" marR="91424" marT="45702" marB="45702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91424" marR="91424" marT="45702" marB="45702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Actividad</a:t>
                      </a:r>
                      <a:r>
                        <a:rPr lang="es-ES" sz="1800" baseline="0" dirty="0" smtClean="0"/>
                        <a:t> 4. </a:t>
                      </a:r>
                    </a:p>
                    <a:p>
                      <a:r>
                        <a:rPr lang="es-ES" sz="1800" baseline="0" dirty="0" smtClean="0"/>
                        <a:t>¿Qué forma tiene?</a:t>
                      </a:r>
                      <a:endParaRPr lang="es-ES" sz="1800" dirty="0"/>
                    </a:p>
                  </a:txBody>
                  <a:tcPr marL="91424" marR="91424" marT="45702" marB="45702"/>
                </a:tc>
                <a:tc rowSpan="2">
                  <a:txBody>
                    <a:bodyPr/>
                    <a:lstStyle/>
                    <a:p>
                      <a:r>
                        <a:rPr lang="es-ES" sz="1800" dirty="0" smtClean="0"/>
                        <a:t>Unidad 4</a:t>
                      </a:r>
                      <a:endParaRPr lang="es-ES" sz="1800" dirty="0"/>
                    </a:p>
                  </a:txBody>
                  <a:tcPr marL="91424" marR="91424" marT="45702" marB="45702"/>
                </a:tc>
              </a:tr>
              <a:tr h="63982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/>
                    </a:p>
                  </a:txBody>
                  <a:tcPr marL="91424" marR="91424" marT="45702" marB="45702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Actividad 6. El papalote</a:t>
                      </a:r>
                      <a:endParaRPr lang="es-ES" sz="1800" dirty="0"/>
                    </a:p>
                  </a:txBody>
                  <a:tcPr marL="91424" marR="91424" marT="45702" marB="45702"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48" name="CuadroTexto 4"/>
          <p:cNvSpPr txBox="1">
            <a:spLocks noChangeArrowheads="1"/>
          </p:cNvSpPr>
          <p:nvPr/>
        </p:nvSpPr>
        <p:spPr bwMode="auto">
          <a:xfrm>
            <a:off x="1042988" y="115888"/>
            <a:ext cx="7273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800">
                <a:latin typeface="Arial Black" charset="0"/>
                <a:cs typeface="Arial Black" charset="0"/>
              </a:rPr>
              <a:t>Uso del paquete de nivel intermedio en diferentes módulos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uadroTexto 1"/>
          <p:cNvSpPr txBox="1">
            <a:spLocks noChangeArrowheads="1"/>
          </p:cNvSpPr>
          <p:nvPr/>
        </p:nvSpPr>
        <p:spPr bwMode="auto">
          <a:xfrm>
            <a:off x="1042988" y="115888"/>
            <a:ext cx="7273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ES" sz="1800">
                <a:latin typeface="Arial Black" charset="0"/>
                <a:cs typeface="Arial Black" charset="0"/>
              </a:rPr>
              <a:t>Uso del paquete de nivel avanzado en diferentes módulos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395288" y="908050"/>
          <a:ext cx="8208964" cy="5400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41"/>
                <a:gridCol w="2052241"/>
                <a:gridCol w="2052241"/>
                <a:gridCol w="2052241"/>
              </a:tblGrid>
              <a:tr h="1314347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Material</a:t>
                      </a:r>
                      <a:endParaRPr lang="es-ES" sz="180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Módulo de operaciones</a:t>
                      </a:r>
                      <a:r>
                        <a:rPr lang="es-ES" sz="1800" baseline="0" dirty="0" smtClean="0"/>
                        <a:t> avanzadas</a:t>
                      </a:r>
                      <a:endParaRPr lang="es-ES" sz="180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Módulo de figuras y</a:t>
                      </a:r>
                      <a:r>
                        <a:rPr lang="es-ES" sz="1800" baseline="0" dirty="0" smtClean="0"/>
                        <a:t> medidas</a:t>
                      </a:r>
                      <a:endParaRPr lang="es-ES" sz="180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Módulo de fracciones y porcentajes</a:t>
                      </a:r>
                      <a:endParaRPr lang="es-ES" sz="1800" dirty="0"/>
                    </a:p>
                  </a:txBody>
                  <a:tcPr marL="91441" marR="91441" marT="45721" marB="45721"/>
                </a:tc>
              </a:tr>
              <a:tr h="226511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Cuadriláteros</a:t>
                      </a:r>
                      <a:endParaRPr lang="es-ES" sz="180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Actividades</a:t>
                      </a:r>
                      <a:r>
                        <a:rPr lang="es-ES" sz="1800" baseline="0" dirty="0" smtClean="0"/>
                        <a:t> con los usos de la variable como número general e incógnita</a:t>
                      </a:r>
                      <a:endParaRPr lang="es-ES" sz="180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endParaRPr lang="es-ES" sz="180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endParaRPr lang="es-ES" sz="1800"/>
                    </a:p>
                  </a:txBody>
                  <a:tcPr marL="91441" marR="91441" marT="45721" marB="45721"/>
                </a:tc>
              </a:tr>
              <a:tr h="1821210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Triángulos rectángulos</a:t>
                      </a:r>
                    </a:p>
                    <a:p>
                      <a:endParaRPr lang="es-ES" sz="180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Regularidad de</a:t>
                      </a:r>
                      <a:r>
                        <a:rPr lang="es-ES" sz="1800" baseline="0" dirty="0" smtClean="0"/>
                        <a:t> polígonos</a:t>
                      </a:r>
                      <a:endParaRPr lang="es-ES" sz="1800" dirty="0"/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Unidad</a:t>
                      </a:r>
                      <a:r>
                        <a:rPr lang="es-ES" sz="1800" baseline="0" dirty="0" smtClean="0"/>
                        <a:t> 4</a:t>
                      </a:r>
                      <a:endParaRPr lang="es-ES" sz="1800" dirty="0"/>
                    </a:p>
                  </a:txBody>
                  <a:tcPr marL="91441" marR="91441" marT="45721" marB="45721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620688"/>
            <a:ext cx="756084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 Black"/>
                <a:cs typeface="Arial Black"/>
              </a:rPr>
              <a:t>Actividad. Basta geométrico</a:t>
            </a:r>
          </a:p>
          <a:p>
            <a:endParaRPr lang="es-ES" dirty="0" smtClean="0"/>
          </a:p>
          <a:p>
            <a:r>
              <a:rPr lang="es-ES" dirty="0">
                <a:latin typeface="Arial Black"/>
                <a:cs typeface="Arial Black"/>
              </a:rPr>
              <a:t>Reflexiones didácticas</a:t>
            </a:r>
          </a:p>
          <a:p>
            <a:endParaRPr lang="es-ES" dirty="0"/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Se centra en la </a:t>
            </a:r>
            <a:r>
              <a:rPr lang="es-MX" b="1" i="1" dirty="0"/>
              <a:t>Etapa </a:t>
            </a:r>
            <a:r>
              <a:rPr lang="es-MX" b="1" i="1" dirty="0" smtClean="0"/>
              <a:t>I del proceso de resolución de un problema. </a:t>
            </a:r>
            <a:r>
              <a:rPr lang="es-MX" b="1" i="1" dirty="0"/>
              <a:t>Presentación de la situación problemática. Reconocimiento y recuperación de conocimientos y experiencias de las personas jóvenes y </a:t>
            </a:r>
            <a:r>
              <a:rPr lang="es-MX" b="1" i="1" dirty="0" smtClean="0"/>
              <a:t>adultas </a:t>
            </a:r>
            <a:r>
              <a:rPr lang="es-ES" dirty="0" smtClean="0"/>
              <a:t> mediante la aplicación de un juego.</a:t>
            </a:r>
            <a:endParaRPr lang="es-ES_tradnl" b="1" dirty="0"/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La actividad puede ser un diagnóstico para identificar lo que saben las personas sobre las características de las figuras geométricas.</a:t>
            </a: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La actividad sirve para diagnosticar sus conocimientos geométricos, es decir..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s-ES" dirty="0" smtClean="0"/>
              <a:t>Identificación de propiedades del cuadrado, rectángulo y triángulo, número de lados, ángulos</a:t>
            </a:r>
            <a:r>
              <a:rPr lang="es-ES" dirty="0"/>
              <a:t> </a:t>
            </a:r>
            <a:r>
              <a:rPr lang="es-ES" dirty="0" smtClean="0"/>
              <a:t>y vértices, que se desarrollan en el módulo </a:t>
            </a:r>
            <a:r>
              <a:rPr lang="es-ES" dirty="0"/>
              <a:t>F</a:t>
            </a:r>
            <a:r>
              <a:rPr lang="es-ES" dirty="0" smtClean="0"/>
              <a:t>iguras y medidas.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s-ES" dirty="0" smtClean="0"/>
              <a:t>Identificación de propiedades  de figuras geométricas como área y perímetro, así como su clasificación, módulos </a:t>
            </a:r>
            <a:r>
              <a:rPr lang="es-ES" dirty="0"/>
              <a:t>Cuentas útiles, Figuras y medidas </a:t>
            </a:r>
            <a:r>
              <a:rPr lang="es-ES" dirty="0" smtClean="0"/>
              <a:t>y </a:t>
            </a:r>
            <a:r>
              <a:rPr lang="es-ES" dirty="0"/>
              <a:t>F</a:t>
            </a:r>
            <a:r>
              <a:rPr lang="es-ES" dirty="0" smtClean="0"/>
              <a:t>racciones y porcentajes.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11313166_928798030516941_1522701703861119344_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5148064" cy="2895786"/>
          </a:xfrm>
          <a:prstGeom prst="rect">
            <a:avLst/>
          </a:prstGeom>
        </p:spPr>
      </p:pic>
      <p:pic>
        <p:nvPicPr>
          <p:cNvPr id="3" name="Imagen 2" descr="IMG_20150514_13115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03" y="0"/>
            <a:ext cx="3589497" cy="6381328"/>
          </a:xfrm>
          <a:prstGeom prst="rect">
            <a:avLst/>
          </a:prstGeom>
        </p:spPr>
      </p:pic>
      <p:pic>
        <p:nvPicPr>
          <p:cNvPr id="4" name="Imagen 3" descr="IMG_20150514_13121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524858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6867" y="68947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/>
                <a:cs typeface="Arial Black"/>
              </a:rPr>
              <a:t>Actividad. Polígonos</a:t>
            </a:r>
          </a:p>
          <a:p>
            <a:endParaRPr lang="es-ES" dirty="0" smtClean="0">
              <a:latin typeface="Arial Black"/>
              <a:cs typeface="Arial Black"/>
            </a:endParaRPr>
          </a:p>
          <a:p>
            <a:r>
              <a:rPr lang="es-ES" dirty="0" smtClean="0">
                <a:latin typeface="Arial Black"/>
                <a:cs typeface="Arial Black"/>
              </a:rPr>
              <a:t>Reflexiones didácticas</a:t>
            </a:r>
          </a:p>
          <a:p>
            <a:endParaRPr lang="es-ES" dirty="0">
              <a:latin typeface="Arial Black"/>
              <a:cs typeface="Arial Black"/>
            </a:endParaRP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Se centra en la </a:t>
            </a:r>
            <a:r>
              <a:rPr lang="es-MX" b="1" i="1" dirty="0"/>
              <a:t>Etapa II. Resolución de la situación </a:t>
            </a:r>
            <a:r>
              <a:rPr lang="es-MX" b="1" i="1" dirty="0" smtClean="0"/>
              <a:t>problemática </a:t>
            </a:r>
            <a:r>
              <a:rPr lang="es-ES" dirty="0" smtClean="0"/>
              <a:t> mediante el uso de material concreto.</a:t>
            </a: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Apoya directamente la actividad 5 del </a:t>
            </a:r>
            <a:r>
              <a:rPr lang="es-ES" dirty="0"/>
              <a:t>módulo </a:t>
            </a:r>
            <a:r>
              <a:rPr lang="es-ES" dirty="0" smtClean="0"/>
              <a:t>Figuras </a:t>
            </a:r>
            <a:r>
              <a:rPr lang="es-ES" dirty="0"/>
              <a:t>y medidas ya </a:t>
            </a:r>
            <a:r>
              <a:rPr lang="es-ES" dirty="0" smtClean="0"/>
              <a:t>que, podrán identificar la diferencia entre polígonos y polígonos regulares.</a:t>
            </a: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Para el módulo Operaciones avanzadas, esta actividad promueve la reflexión sobre las características particulares del triángulo rectángulo y la división de los polígonos en triángulos, esto apoya directamente el desarrollo de las actividades de la </a:t>
            </a:r>
            <a:r>
              <a:rPr lang="es-ES" dirty="0"/>
              <a:t>U</a:t>
            </a:r>
            <a:r>
              <a:rPr lang="es-ES" dirty="0" smtClean="0"/>
              <a:t>nidad 8</a:t>
            </a:r>
            <a:r>
              <a:rPr lang="es-ES" i="1" dirty="0" smtClean="0"/>
              <a:t> Teorema de Pitágoras</a:t>
            </a:r>
          </a:p>
          <a:p>
            <a:pPr marL="285750" indent="-285750">
              <a:buFont typeface="Wingdings" charset="2"/>
              <a:buChar char="ü"/>
            </a:pPr>
            <a:endParaRPr lang="es-ES_tradnl" b="1" dirty="0"/>
          </a:p>
          <a:p>
            <a:pPr marL="285750" indent="-285750">
              <a:buFont typeface="Wingdings" charset="2"/>
              <a:buChar char="ü"/>
            </a:pPr>
            <a:endParaRPr lang="es-ES" dirty="0" smtClean="0">
              <a:latin typeface="Arial Black"/>
              <a:cs typeface="Arial Black"/>
            </a:endParaRPr>
          </a:p>
          <a:p>
            <a:endParaRPr lang="es-ES" dirty="0"/>
          </a:p>
        </p:txBody>
      </p:sp>
      <p:pic>
        <p:nvPicPr>
          <p:cNvPr id="3" name="Imagen 2" descr="IMG_20150514_13113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4035481"/>
            <a:ext cx="4968552" cy="27948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83568" y="836712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/>
                <a:cs typeface="Arial Black"/>
              </a:rPr>
              <a:t>Actividad. Lo que saben las personas jóvenes y adultas de volumen</a:t>
            </a:r>
          </a:p>
          <a:p>
            <a:endParaRPr lang="es-ES" dirty="0" smtClean="0">
              <a:latin typeface="Arial Black"/>
              <a:cs typeface="Arial Black"/>
            </a:endParaRPr>
          </a:p>
          <a:p>
            <a:r>
              <a:rPr lang="es-ES" dirty="0" smtClean="0">
                <a:latin typeface="Arial Black"/>
                <a:cs typeface="Arial Black"/>
              </a:rPr>
              <a:t>Reflexiones </a:t>
            </a:r>
            <a:r>
              <a:rPr lang="es-ES" dirty="0">
                <a:latin typeface="Arial Black"/>
                <a:cs typeface="Arial Black"/>
              </a:rPr>
              <a:t>didácticas</a:t>
            </a:r>
          </a:p>
          <a:p>
            <a:endParaRPr lang="es-ES" dirty="0">
              <a:latin typeface="Arial Black"/>
              <a:cs typeface="Arial Black"/>
            </a:endParaRP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Se centra en la </a:t>
            </a:r>
            <a:r>
              <a:rPr lang="es-MX" b="1" i="1" dirty="0"/>
              <a:t>Etapa III. Compartir estrategias de solución con otras personas y llegar a una conclusión grupal</a:t>
            </a:r>
            <a:r>
              <a:rPr lang="es-MX" b="1" i="1" dirty="0" smtClean="0"/>
              <a:t>.</a:t>
            </a:r>
            <a:r>
              <a:rPr lang="es-ES" dirty="0" smtClean="0"/>
              <a:t> Mediante el uso de material didáctico se espera que a partir de las diferentes estrategias que empleen las personas vayan construyendo el concepto de volumen</a:t>
            </a: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Dicho concepto se empieza a trabajar en el módulo Figuras y medidas, retomándose en diferentes actividades en los módulos: Fracciones y porcentajes, Información y gráficas y Operaciones avanzadas.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7280</TotalTime>
  <Words>543</Words>
  <Application>Microsoft Office PowerPoint</Application>
  <PresentationFormat>Presentación en pantalla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Paty Rocha</dc:creator>
  <cp:lastModifiedBy>Lsolis</cp:lastModifiedBy>
  <cp:revision>327</cp:revision>
  <cp:lastPrinted>2015-03-30T23:07:02Z</cp:lastPrinted>
  <dcterms:created xsi:type="dcterms:W3CDTF">2011-04-28T20:19:16Z</dcterms:created>
  <dcterms:modified xsi:type="dcterms:W3CDTF">2015-06-16T23:13:45Z</dcterms:modified>
</cp:coreProperties>
</file>